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F6299-B89D-4C47-8CD7-9D36046748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F8143BF-B611-40D1-B676-79EF59D834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Both men and women can get breast cancer.</a:t>
          </a:r>
        </a:p>
      </dgm:t>
    </dgm:pt>
    <dgm:pt modelId="{C7B88D14-1C3C-4C72-8500-93EA6C5DDA34}" type="parTrans" cxnId="{EDF7EFFC-5D58-40C4-B24D-A206B1A5E99B}">
      <dgm:prSet/>
      <dgm:spPr/>
      <dgm:t>
        <a:bodyPr/>
        <a:lstStyle/>
        <a:p>
          <a:endParaRPr lang="en-US"/>
        </a:p>
      </dgm:t>
    </dgm:pt>
    <dgm:pt modelId="{FC10DECF-947D-476F-98F8-6D4A190B2FBF}" type="sibTrans" cxnId="{EDF7EFFC-5D58-40C4-B24D-A206B1A5E99B}">
      <dgm:prSet/>
      <dgm:spPr/>
      <dgm:t>
        <a:bodyPr/>
        <a:lstStyle/>
        <a:p>
          <a:endParaRPr lang="en-US"/>
        </a:p>
      </dgm:t>
    </dgm:pt>
    <dgm:pt modelId="{AC1A23A7-F366-4CB5-8FD1-BB52738672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Very rare in men, but there is an estimated 2,470 men diagnosed and out of that number about 460 will die each year.</a:t>
          </a:r>
        </a:p>
      </dgm:t>
    </dgm:pt>
    <dgm:pt modelId="{FF48AEA1-C3F3-4CA0-864D-D5DD156C0EAF}" type="parTrans" cxnId="{9DD9BA40-5FBC-45D2-BD03-C56D384F0158}">
      <dgm:prSet/>
      <dgm:spPr/>
      <dgm:t>
        <a:bodyPr/>
        <a:lstStyle/>
        <a:p>
          <a:endParaRPr lang="en-US"/>
        </a:p>
      </dgm:t>
    </dgm:pt>
    <dgm:pt modelId="{753602A4-B39B-445B-80F3-B276574AFE1C}" type="sibTrans" cxnId="{9DD9BA40-5FBC-45D2-BD03-C56D384F0158}">
      <dgm:prSet/>
      <dgm:spPr/>
      <dgm:t>
        <a:bodyPr/>
        <a:lstStyle/>
        <a:p>
          <a:endParaRPr lang="en-US"/>
        </a:p>
      </dgm:t>
    </dgm:pt>
    <dgm:pt modelId="{774EC455-23B2-4E17-9AD9-8D658B44BF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man’s lifetime risk is about 1 in 1,000.</a:t>
          </a:r>
        </a:p>
      </dgm:t>
    </dgm:pt>
    <dgm:pt modelId="{09BF4885-D8A1-47C5-AE19-C870A3BCD11C}" type="parTrans" cxnId="{9EDD1A06-8426-4E39-83CC-2011C227DD30}">
      <dgm:prSet/>
      <dgm:spPr/>
      <dgm:t>
        <a:bodyPr/>
        <a:lstStyle/>
        <a:p>
          <a:endParaRPr lang="en-US"/>
        </a:p>
      </dgm:t>
    </dgm:pt>
    <dgm:pt modelId="{6A7B55AA-5F05-42BD-99B7-221497653DDD}" type="sibTrans" cxnId="{9EDD1A06-8426-4E39-83CC-2011C227DD30}">
      <dgm:prSet/>
      <dgm:spPr/>
      <dgm:t>
        <a:bodyPr/>
        <a:lstStyle/>
        <a:p>
          <a:endParaRPr lang="en-US"/>
        </a:p>
      </dgm:t>
    </dgm:pt>
    <dgm:pt modelId="{5B667F87-F168-4D94-83A3-CD83AA95CA66}" type="pres">
      <dgm:prSet presAssocID="{53FF6299-B89D-4C47-8CD7-9D36046748BE}" presName="root" presStyleCnt="0">
        <dgm:presLayoutVars>
          <dgm:dir/>
          <dgm:resizeHandles val="exact"/>
        </dgm:presLayoutVars>
      </dgm:prSet>
      <dgm:spPr/>
    </dgm:pt>
    <dgm:pt modelId="{2189CA7D-0DAE-4B96-B0BD-47BCC2A1628F}" type="pres">
      <dgm:prSet presAssocID="{6F8143BF-B611-40D1-B676-79EF59D83449}" presName="compNode" presStyleCnt="0"/>
      <dgm:spPr/>
    </dgm:pt>
    <dgm:pt modelId="{84E310AC-65EE-4DA9-B58A-83FB0A585EE3}" type="pres">
      <dgm:prSet presAssocID="{6F8143BF-B611-40D1-B676-79EF59D83449}" presName="bgRect" presStyleLbl="bgShp" presStyleIdx="0" presStyleCnt="3"/>
      <dgm:spPr/>
    </dgm:pt>
    <dgm:pt modelId="{25D8270B-6088-44A7-8555-59A9F744F88E}" type="pres">
      <dgm:prSet presAssocID="{6F8143BF-B611-40D1-B676-79EF59D834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man"/>
        </a:ext>
      </dgm:extLst>
    </dgm:pt>
    <dgm:pt modelId="{3C1058F6-01A2-47D7-A1AB-F04A6DBAB9FD}" type="pres">
      <dgm:prSet presAssocID="{6F8143BF-B611-40D1-B676-79EF59D83449}" presName="spaceRect" presStyleCnt="0"/>
      <dgm:spPr/>
    </dgm:pt>
    <dgm:pt modelId="{15AABDEC-1749-4C81-B6E5-B641EEA55B68}" type="pres">
      <dgm:prSet presAssocID="{6F8143BF-B611-40D1-B676-79EF59D83449}" presName="parTx" presStyleLbl="revTx" presStyleIdx="0" presStyleCnt="3">
        <dgm:presLayoutVars>
          <dgm:chMax val="0"/>
          <dgm:chPref val="0"/>
        </dgm:presLayoutVars>
      </dgm:prSet>
      <dgm:spPr/>
    </dgm:pt>
    <dgm:pt modelId="{50208F71-C232-43BF-A7C8-06F71D3868F8}" type="pres">
      <dgm:prSet presAssocID="{FC10DECF-947D-476F-98F8-6D4A190B2FBF}" presName="sibTrans" presStyleCnt="0"/>
      <dgm:spPr/>
    </dgm:pt>
    <dgm:pt modelId="{8C711791-0046-479B-8C9A-CA55F3CE3607}" type="pres">
      <dgm:prSet presAssocID="{AC1A23A7-F366-4CB5-8FD1-BB527386728B}" presName="compNode" presStyleCnt="0"/>
      <dgm:spPr/>
    </dgm:pt>
    <dgm:pt modelId="{03A0DA06-D9BA-46FB-BC3F-5C69A6EF6ED0}" type="pres">
      <dgm:prSet presAssocID="{AC1A23A7-F366-4CB5-8FD1-BB527386728B}" presName="bgRect" presStyleLbl="bgShp" presStyleIdx="1" presStyleCnt="3"/>
      <dgm:spPr/>
    </dgm:pt>
    <dgm:pt modelId="{EA50F000-9533-4032-A37D-A5D5DB024039}" type="pres">
      <dgm:prSet presAssocID="{AC1A23A7-F366-4CB5-8FD1-BB52738672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"/>
        </a:ext>
      </dgm:extLst>
    </dgm:pt>
    <dgm:pt modelId="{C169B734-5935-46F8-8446-86000AE0F6C9}" type="pres">
      <dgm:prSet presAssocID="{AC1A23A7-F366-4CB5-8FD1-BB527386728B}" presName="spaceRect" presStyleCnt="0"/>
      <dgm:spPr/>
    </dgm:pt>
    <dgm:pt modelId="{3043ABB7-7BE7-424C-8B7A-6C86EADA1D9C}" type="pres">
      <dgm:prSet presAssocID="{AC1A23A7-F366-4CB5-8FD1-BB527386728B}" presName="parTx" presStyleLbl="revTx" presStyleIdx="1" presStyleCnt="3">
        <dgm:presLayoutVars>
          <dgm:chMax val="0"/>
          <dgm:chPref val="0"/>
        </dgm:presLayoutVars>
      </dgm:prSet>
      <dgm:spPr/>
    </dgm:pt>
    <dgm:pt modelId="{6196E4B4-C2BF-44A0-B009-C0283C150E32}" type="pres">
      <dgm:prSet presAssocID="{753602A4-B39B-445B-80F3-B276574AFE1C}" presName="sibTrans" presStyleCnt="0"/>
      <dgm:spPr/>
    </dgm:pt>
    <dgm:pt modelId="{B6ADF0D8-A0DE-42FD-8688-FB2E596A15FC}" type="pres">
      <dgm:prSet presAssocID="{774EC455-23B2-4E17-9AD9-8D658B44BF20}" presName="compNode" presStyleCnt="0"/>
      <dgm:spPr/>
    </dgm:pt>
    <dgm:pt modelId="{E2A3B825-F294-48A1-B7A1-6842F1FE1D95}" type="pres">
      <dgm:prSet presAssocID="{774EC455-23B2-4E17-9AD9-8D658B44BF20}" presName="bgRect" presStyleLbl="bgShp" presStyleIdx="2" presStyleCnt="3"/>
      <dgm:spPr/>
    </dgm:pt>
    <dgm:pt modelId="{CCD6D345-0995-4852-99CA-1C80FFE842C2}" type="pres">
      <dgm:prSet presAssocID="{774EC455-23B2-4E17-9AD9-8D658B44BF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"/>
        </a:ext>
      </dgm:extLst>
    </dgm:pt>
    <dgm:pt modelId="{349D4F42-4B1B-4EB1-BCE4-3E38F9AD4BD6}" type="pres">
      <dgm:prSet presAssocID="{774EC455-23B2-4E17-9AD9-8D658B44BF20}" presName="spaceRect" presStyleCnt="0"/>
      <dgm:spPr/>
    </dgm:pt>
    <dgm:pt modelId="{91813A95-92D9-4501-A50D-AB4792A60DA1}" type="pres">
      <dgm:prSet presAssocID="{774EC455-23B2-4E17-9AD9-8D658B44BF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DD1A06-8426-4E39-83CC-2011C227DD30}" srcId="{53FF6299-B89D-4C47-8CD7-9D36046748BE}" destId="{774EC455-23B2-4E17-9AD9-8D658B44BF20}" srcOrd="2" destOrd="0" parTransId="{09BF4885-D8A1-47C5-AE19-C870A3BCD11C}" sibTransId="{6A7B55AA-5F05-42BD-99B7-221497653DDD}"/>
    <dgm:cxn modelId="{9DD9BA40-5FBC-45D2-BD03-C56D384F0158}" srcId="{53FF6299-B89D-4C47-8CD7-9D36046748BE}" destId="{AC1A23A7-F366-4CB5-8FD1-BB527386728B}" srcOrd="1" destOrd="0" parTransId="{FF48AEA1-C3F3-4CA0-864D-D5DD156C0EAF}" sibTransId="{753602A4-B39B-445B-80F3-B276574AFE1C}"/>
    <dgm:cxn modelId="{BD04BB64-B60F-4AFD-93AA-057CD82D4A49}" type="presOf" srcId="{6F8143BF-B611-40D1-B676-79EF59D83449}" destId="{15AABDEC-1749-4C81-B6E5-B641EEA55B68}" srcOrd="0" destOrd="0" presId="urn:microsoft.com/office/officeart/2018/2/layout/IconVerticalSolidList"/>
    <dgm:cxn modelId="{01B2306A-C098-4525-950A-D351049AE091}" type="presOf" srcId="{774EC455-23B2-4E17-9AD9-8D658B44BF20}" destId="{91813A95-92D9-4501-A50D-AB4792A60DA1}" srcOrd="0" destOrd="0" presId="urn:microsoft.com/office/officeart/2018/2/layout/IconVerticalSolidList"/>
    <dgm:cxn modelId="{69321E5A-7BE6-48A1-970F-939BBD138342}" type="presOf" srcId="{53FF6299-B89D-4C47-8CD7-9D36046748BE}" destId="{5B667F87-F168-4D94-83A3-CD83AA95CA66}" srcOrd="0" destOrd="0" presId="urn:microsoft.com/office/officeart/2018/2/layout/IconVerticalSolidList"/>
    <dgm:cxn modelId="{D3CDEF7A-EA16-434B-A251-3DFBD25B861D}" type="presOf" srcId="{AC1A23A7-F366-4CB5-8FD1-BB527386728B}" destId="{3043ABB7-7BE7-424C-8B7A-6C86EADA1D9C}" srcOrd="0" destOrd="0" presId="urn:microsoft.com/office/officeart/2018/2/layout/IconVerticalSolidList"/>
    <dgm:cxn modelId="{EDF7EFFC-5D58-40C4-B24D-A206B1A5E99B}" srcId="{53FF6299-B89D-4C47-8CD7-9D36046748BE}" destId="{6F8143BF-B611-40D1-B676-79EF59D83449}" srcOrd="0" destOrd="0" parTransId="{C7B88D14-1C3C-4C72-8500-93EA6C5DDA34}" sibTransId="{FC10DECF-947D-476F-98F8-6D4A190B2FBF}"/>
    <dgm:cxn modelId="{3BF419A5-B407-4AAE-ADF9-458700822B73}" type="presParOf" srcId="{5B667F87-F168-4D94-83A3-CD83AA95CA66}" destId="{2189CA7D-0DAE-4B96-B0BD-47BCC2A1628F}" srcOrd="0" destOrd="0" presId="urn:microsoft.com/office/officeart/2018/2/layout/IconVerticalSolidList"/>
    <dgm:cxn modelId="{F3589C93-0874-46D2-A5C8-9736582E2D0A}" type="presParOf" srcId="{2189CA7D-0DAE-4B96-B0BD-47BCC2A1628F}" destId="{84E310AC-65EE-4DA9-B58A-83FB0A585EE3}" srcOrd="0" destOrd="0" presId="urn:microsoft.com/office/officeart/2018/2/layout/IconVerticalSolidList"/>
    <dgm:cxn modelId="{7A501754-760F-4057-B7CE-801140039533}" type="presParOf" srcId="{2189CA7D-0DAE-4B96-B0BD-47BCC2A1628F}" destId="{25D8270B-6088-44A7-8555-59A9F744F88E}" srcOrd="1" destOrd="0" presId="urn:microsoft.com/office/officeart/2018/2/layout/IconVerticalSolidList"/>
    <dgm:cxn modelId="{92BE4021-2771-4259-87D9-97C7B890DF31}" type="presParOf" srcId="{2189CA7D-0DAE-4B96-B0BD-47BCC2A1628F}" destId="{3C1058F6-01A2-47D7-A1AB-F04A6DBAB9FD}" srcOrd="2" destOrd="0" presId="urn:microsoft.com/office/officeart/2018/2/layout/IconVerticalSolidList"/>
    <dgm:cxn modelId="{39107668-47D2-4EC5-A754-7EFC2DEC7100}" type="presParOf" srcId="{2189CA7D-0DAE-4B96-B0BD-47BCC2A1628F}" destId="{15AABDEC-1749-4C81-B6E5-B641EEA55B68}" srcOrd="3" destOrd="0" presId="urn:microsoft.com/office/officeart/2018/2/layout/IconVerticalSolidList"/>
    <dgm:cxn modelId="{EAFC9B3D-FA4D-4A45-B841-D5CFB9EAE9EE}" type="presParOf" srcId="{5B667F87-F168-4D94-83A3-CD83AA95CA66}" destId="{50208F71-C232-43BF-A7C8-06F71D3868F8}" srcOrd="1" destOrd="0" presId="urn:microsoft.com/office/officeart/2018/2/layout/IconVerticalSolidList"/>
    <dgm:cxn modelId="{4CF0D702-5077-46C9-BD23-DCC2CFE92AC3}" type="presParOf" srcId="{5B667F87-F168-4D94-83A3-CD83AA95CA66}" destId="{8C711791-0046-479B-8C9A-CA55F3CE3607}" srcOrd="2" destOrd="0" presId="urn:microsoft.com/office/officeart/2018/2/layout/IconVerticalSolidList"/>
    <dgm:cxn modelId="{36658796-9CDD-47BC-9A58-033EF391A450}" type="presParOf" srcId="{8C711791-0046-479B-8C9A-CA55F3CE3607}" destId="{03A0DA06-D9BA-46FB-BC3F-5C69A6EF6ED0}" srcOrd="0" destOrd="0" presId="urn:microsoft.com/office/officeart/2018/2/layout/IconVerticalSolidList"/>
    <dgm:cxn modelId="{217F5E62-71A8-482E-B335-54357A884718}" type="presParOf" srcId="{8C711791-0046-479B-8C9A-CA55F3CE3607}" destId="{EA50F000-9533-4032-A37D-A5D5DB024039}" srcOrd="1" destOrd="0" presId="urn:microsoft.com/office/officeart/2018/2/layout/IconVerticalSolidList"/>
    <dgm:cxn modelId="{6E3725A6-EC7B-495B-B659-905AD017C5D5}" type="presParOf" srcId="{8C711791-0046-479B-8C9A-CA55F3CE3607}" destId="{C169B734-5935-46F8-8446-86000AE0F6C9}" srcOrd="2" destOrd="0" presId="urn:microsoft.com/office/officeart/2018/2/layout/IconVerticalSolidList"/>
    <dgm:cxn modelId="{D191EAA3-45E3-450B-8818-6904D26A68D9}" type="presParOf" srcId="{8C711791-0046-479B-8C9A-CA55F3CE3607}" destId="{3043ABB7-7BE7-424C-8B7A-6C86EADA1D9C}" srcOrd="3" destOrd="0" presId="urn:microsoft.com/office/officeart/2018/2/layout/IconVerticalSolidList"/>
    <dgm:cxn modelId="{4F0F5F15-2A10-49F2-8365-587F8EABFAC3}" type="presParOf" srcId="{5B667F87-F168-4D94-83A3-CD83AA95CA66}" destId="{6196E4B4-C2BF-44A0-B009-C0283C150E32}" srcOrd="3" destOrd="0" presId="urn:microsoft.com/office/officeart/2018/2/layout/IconVerticalSolidList"/>
    <dgm:cxn modelId="{A07902CC-ACFF-402C-92B5-B0D7156DBB1E}" type="presParOf" srcId="{5B667F87-F168-4D94-83A3-CD83AA95CA66}" destId="{B6ADF0D8-A0DE-42FD-8688-FB2E596A15FC}" srcOrd="4" destOrd="0" presId="urn:microsoft.com/office/officeart/2018/2/layout/IconVerticalSolidList"/>
    <dgm:cxn modelId="{5564F73B-96EB-4679-B8DA-2464D3DF697A}" type="presParOf" srcId="{B6ADF0D8-A0DE-42FD-8688-FB2E596A15FC}" destId="{E2A3B825-F294-48A1-B7A1-6842F1FE1D95}" srcOrd="0" destOrd="0" presId="urn:microsoft.com/office/officeart/2018/2/layout/IconVerticalSolidList"/>
    <dgm:cxn modelId="{E79CAC67-8BBC-4474-B1B5-A496C084C330}" type="presParOf" srcId="{B6ADF0D8-A0DE-42FD-8688-FB2E596A15FC}" destId="{CCD6D345-0995-4852-99CA-1C80FFE842C2}" srcOrd="1" destOrd="0" presId="urn:microsoft.com/office/officeart/2018/2/layout/IconVerticalSolidList"/>
    <dgm:cxn modelId="{97ECED55-6BC8-41C5-9385-38E270004E85}" type="presParOf" srcId="{B6ADF0D8-A0DE-42FD-8688-FB2E596A15FC}" destId="{349D4F42-4B1B-4EB1-BCE4-3E38F9AD4BD6}" srcOrd="2" destOrd="0" presId="urn:microsoft.com/office/officeart/2018/2/layout/IconVerticalSolidList"/>
    <dgm:cxn modelId="{3036B36B-295E-4619-AAEC-5BFA515C8C8B}" type="presParOf" srcId="{B6ADF0D8-A0DE-42FD-8688-FB2E596A15FC}" destId="{91813A95-92D9-4501-A50D-AB4792A60DA1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310AC-65EE-4DA9-B58A-83FB0A585EE3}">
      <dsp:nvSpPr>
        <dsp:cNvPr id="0" name=""/>
        <dsp:cNvSpPr/>
      </dsp:nvSpPr>
      <dsp:spPr>
        <a:xfrm>
          <a:off x="0" y="598"/>
          <a:ext cx="5728344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8270B-6088-44A7-8555-59A9F744F88E}">
      <dsp:nvSpPr>
        <dsp:cNvPr id="0" name=""/>
        <dsp:cNvSpPr/>
      </dsp:nvSpPr>
      <dsp:spPr>
        <a:xfrm>
          <a:off x="423654" y="315713"/>
          <a:ext cx="770281" cy="770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BDEC-1749-4C81-B6E5-B641EEA55B68}">
      <dsp:nvSpPr>
        <dsp:cNvPr id="0" name=""/>
        <dsp:cNvSpPr/>
      </dsp:nvSpPr>
      <dsp:spPr>
        <a:xfrm>
          <a:off x="1617591" y="598"/>
          <a:ext cx="4110752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Both men and women can get breast cancer.</a:t>
          </a:r>
        </a:p>
      </dsp:txBody>
      <dsp:txXfrm>
        <a:off x="1617591" y="598"/>
        <a:ext cx="4110752" cy="1400512"/>
      </dsp:txXfrm>
    </dsp:sp>
    <dsp:sp modelId="{03A0DA06-D9BA-46FB-BC3F-5C69A6EF6ED0}">
      <dsp:nvSpPr>
        <dsp:cNvPr id="0" name=""/>
        <dsp:cNvSpPr/>
      </dsp:nvSpPr>
      <dsp:spPr>
        <a:xfrm>
          <a:off x="0" y="1751238"/>
          <a:ext cx="5728344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0F000-9533-4032-A37D-A5D5DB024039}">
      <dsp:nvSpPr>
        <dsp:cNvPr id="0" name=""/>
        <dsp:cNvSpPr/>
      </dsp:nvSpPr>
      <dsp:spPr>
        <a:xfrm>
          <a:off x="423654" y="2066354"/>
          <a:ext cx="770281" cy="770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3ABB7-7BE7-424C-8B7A-6C86EADA1D9C}">
      <dsp:nvSpPr>
        <dsp:cNvPr id="0" name=""/>
        <dsp:cNvSpPr/>
      </dsp:nvSpPr>
      <dsp:spPr>
        <a:xfrm>
          <a:off x="1617591" y="1751238"/>
          <a:ext cx="4110752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Very rare in men, but there is an estimated 2,470 men diagnosed and out of that number about 460 will die each year.</a:t>
          </a:r>
        </a:p>
      </dsp:txBody>
      <dsp:txXfrm>
        <a:off x="1617591" y="1751238"/>
        <a:ext cx="4110752" cy="1400512"/>
      </dsp:txXfrm>
    </dsp:sp>
    <dsp:sp modelId="{E2A3B825-F294-48A1-B7A1-6842F1FE1D95}">
      <dsp:nvSpPr>
        <dsp:cNvPr id="0" name=""/>
        <dsp:cNvSpPr/>
      </dsp:nvSpPr>
      <dsp:spPr>
        <a:xfrm>
          <a:off x="0" y="3501879"/>
          <a:ext cx="5728344" cy="1400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6D345-0995-4852-99CA-1C80FFE842C2}">
      <dsp:nvSpPr>
        <dsp:cNvPr id="0" name=""/>
        <dsp:cNvSpPr/>
      </dsp:nvSpPr>
      <dsp:spPr>
        <a:xfrm>
          <a:off x="423654" y="3816994"/>
          <a:ext cx="770281" cy="770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3A95-92D9-4501-A50D-AB4792A60DA1}">
      <dsp:nvSpPr>
        <dsp:cNvPr id="0" name=""/>
        <dsp:cNvSpPr/>
      </dsp:nvSpPr>
      <dsp:spPr>
        <a:xfrm>
          <a:off x="1617591" y="3501879"/>
          <a:ext cx="4110752" cy="140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221" tIns="148221" rIns="148221" bIns="148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man’s lifetime risk is about 1 in 1,000.</a:t>
          </a:r>
        </a:p>
      </dsp:txBody>
      <dsp:txXfrm>
        <a:off x="1617591" y="3501879"/>
        <a:ext cx="4110752" cy="140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153867B-3348-433C-B53F-C22DA36D204B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1995D62-3E4B-41AE-BB29-9CCD1EF9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astcancer.org/treatment/lymphedema" TargetMode="External"/><Relationship Id="rId2" Type="http://schemas.openxmlformats.org/officeDocument/2006/relationships/hyperlink" Target="https://www.breastcancer.org/symptoms/diagnosis/stag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ionalbreastcancer.org/male-breast-canc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C83F-0724-45A7-9EEB-6897E9BE8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Breast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67FF0-4315-493E-9109-471DA7119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Tariane King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123B9-707E-429B-BCD4-9B68C962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97" y="730012"/>
            <a:ext cx="3872341" cy="35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E5B9-771D-4E6B-8C97-10B0B1FC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Lymphedema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D2F099-AFD4-4E22-BAFE-7E05C6920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81" y="2440214"/>
            <a:ext cx="8530436" cy="3636963"/>
          </a:xfrm>
        </p:spPr>
      </p:pic>
    </p:spTree>
    <p:extLst>
      <p:ext uri="{BB962C8B-B14F-4D97-AF65-F5344CB8AC3E}">
        <p14:creationId xmlns:p14="http://schemas.microsoft.com/office/powerpoint/2010/main" val="178129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EC27-0A20-4445-AE86-3D12EA70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Lymphedema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031E31-5D23-4B09-A5CC-55D3B1290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43" y="2685710"/>
            <a:ext cx="7524070" cy="3208558"/>
          </a:xfrm>
        </p:spPr>
      </p:pic>
    </p:spTree>
    <p:extLst>
      <p:ext uri="{BB962C8B-B14F-4D97-AF65-F5344CB8AC3E}">
        <p14:creationId xmlns:p14="http://schemas.microsoft.com/office/powerpoint/2010/main" val="102345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68ED-AF3A-4483-9305-1FCA0482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47457-0AA0-47EC-9F08-9EB4D7182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1" y="1417638"/>
            <a:ext cx="11390055" cy="4429466"/>
          </a:xfrm>
        </p:spPr>
      </p:pic>
    </p:spTree>
    <p:extLst>
      <p:ext uri="{BB962C8B-B14F-4D97-AF65-F5344CB8AC3E}">
        <p14:creationId xmlns:p14="http://schemas.microsoft.com/office/powerpoint/2010/main" val="188339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CEA3-2470-41F2-BD9A-1F0ACC7C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4230-0C07-49EC-A817-F15C7C42C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https://www.breastcancer.org/symptoms/diagnosis/staging</a:t>
            </a:r>
            <a:endParaRPr lang="en-US" dirty="0"/>
          </a:p>
          <a:p>
            <a:r>
              <a:rPr lang="en-US" dirty="0">
                <a:hlinkClick r:id="rId3"/>
              </a:rPr>
              <a:t>https://www.breastcancer.org/treatment/lymphedema</a:t>
            </a:r>
            <a:endParaRPr lang="en-US" dirty="0"/>
          </a:p>
          <a:p>
            <a:r>
              <a:rPr lang="en-US" dirty="0">
                <a:hlinkClick r:id="rId4"/>
              </a:rPr>
              <a:t>https://www.nationalbreastcancer.org/male-breast-cancer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3B7EF4C2-75F1-4FC6-BCD3-A8CD22578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 9">
            <a:extLst>
              <a:ext uri="{FF2B5EF4-FFF2-40B4-BE49-F238E27FC236}">
                <a16:creationId xmlns:a16="http://schemas.microsoft.com/office/drawing/2014/main" id="{3F5BE6B9-337C-447C-94E2-64943BC51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3F392-865A-498B-AFF4-B47CCC74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en-US"/>
              <a:t>What is breast cancer?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194FA-F41C-4891-AF2B-4D15CDB1F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en-US" dirty="0"/>
              <a:t>Breast cancer is a disease in which malignant (cancer) cells form in the tissues of the breast.</a:t>
            </a:r>
          </a:p>
          <a:p>
            <a:r>
              <a:rPr lang="en-US" dirty="0"/>
              <a:t>Second leading cause of cancer death among women</a:t>
            </a:r>
          </a:p>
          <a:p>
            <a:r>
              <a:rPr lang="en-US" dirty="0"/>
              <a:t>1 in 8 women will be diagnosed with breast cancer in their lifetime.</a:t>
            </a:r>
          </a:p>
          <a:p>
            <a:endParaRPr lang="en-US" dirty="0"/>
          </a:p>
        </p:txBody>
      </p:sp>
      <p:sp>
        <p:nvSpPr>
          <p:cNvPr id="75" name="Rounded Rectangle 17">
            <a:extLst>
              <a:ext uri="{FF2B5EF4-FFF2-40B4-BE49-F238E27FC236}">
                <a16:creationId xmlns:a16="http://schemas.microsoft.com/office/drawing/2014/main" id="{FCC6AAD6-C5D0-4268-BC59-11C58BCB6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reast cancer">
            <a:extLst>
              <a:ext uri="{FF2B5EF4-FFF2-40B4-BE49-F238E27FC236}">
                <a16:creationId xmlns:a16="http://schemas.microsoft.com/office/drawing/2014/main" id="{F13336E5-30EA-4306-8DBF-B762559CC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17" y="2495373"/>
            <a:ext cx="3832042" cy="1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05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1FA6-2E6B-438E-808F-2F19745F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Stages of Breast Cancer</a:t>
            </a:r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159C62B1-4F0C-40D5-8539-EE711D9C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50" y="2209799"/>
            <a:ext cx="5007564" cy="4314826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Stage 0</a:t>
            </a:r>
          </a:p>
          <a:p>
            <a:pPr lvl="1"/>
            <a:r>
              <a:rPr lang="en-US" sz="1200" dirty="0"/>
              <a:t>Abnormal cells in duct lining or sections of the breast. Increased risk of developing cancer in one or both breasts.</a:t>
            </a:r>
          </a:p>
          <a:p>
            <a:r>
              <a:rPr lang="en-US" sz="1600" dirty="0"/>
              <a:t>Stage I</a:t>
            </a:r>
          </a:p>
          <a:p>
            <a:pPr lvl="1"/>
            <a:r>
              <a:rPr lang="en-US" sz="1200" dirty="0"/>
              <a:t>Cancer in breast tissue. Tumor is less than one inch across in size.</a:t>
            </a:r>
          </a:p>
          <a:p>
            <a:r>
              <a:rPr lang="en-US" sz="1600" dirty="0"/>
              <a:t>Stage II</a:t>
            </a:r>
          </a:p>
          <a:p>
            <a:pPr lvl="1"/>
            <a:r>
              <a:rPr lang="en-US" sz="1200" dirty="0"/>
              <a:t>Cancer in breast tissue. Tumor is less than two inches across in size. Cancer may spread to the auxiliary lymph nodes.</a:t>
            </a:r>
          </a:p>
          <a:p>
            <a:r>
              <a:rPr lang="en-US" sz="1600" dirty="0"/>
              <a:t>Stage III</a:t>
            </a:r>
          </a:p>
          <a:p>
            <a:pPr lvl="1"/>
            <a:r>
              <a:rPr lang="en-US" sz="1200" dirty="0"/>
              <a:t>Tumor is larger than two inches across in size and cancer has spread to auxiliary lymph nodes. Possible dimpling, inflammation or skin color change.</a:t>
            </a:r>
          </a:p>
          <a:p>
            <a:r>
              <a:rPr lang="en-US" sz="1600" dirty="0"/>
              <a:t>Stage IV</a:t>
            </a:r>
          </a:p>
          <a:p>
            <a:pPr lvl="1"/>
            <a:r>
              <a:rPr lang="en-US" sz="1300" dirty="0"/>
              <a:t>Cancer has spread beyond the breast to other nearby areas of the body.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2C3CC8-EF4D-433B-9734-0374A5BB5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23" y="2319019"/>
            <a:ext cx="1216643" cy="3962399"/>
          </a:xfrm>
          <a:prstGeom prst="rect">
            <a:avLst/>
          </a:prstGeom>
        </p:spPr>
      </p:pic>
      <p:pic>
        <p:nvPicPr>
          <p:cNvPr id="7" name="Picture 6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459613D1-1BC6-46CE-BD64-2F8134DF0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78" y="2319020"/>
            <a:ext cx="1200118" cy="396239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150D62-DE8C-4A79-8DE4-EF215F687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2" y="2319020"/>
            <a:ext cx="1200118" cy="3969107"/>
          </a:xfrm>
          <a:prstGeom prst="rect">
            <a:avLst/>
          </a:prstGeom>
        </p:spPr>
      </p:pic>
      <p:pic>
        <p:nvPicPr>
          <p:cNvPr id="11" name="Picture 10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1A48B137-A881-405B-AC84-EA9FAC0F7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66" y="2319020"/>
            <a:ext cx="1224879" cy="3977492"/>
          </a:xfrm>
          <a:prstGeom prst="rect">
            <a:avLst/>
          </a:prstGeom>
        </p:spPr>
      </p:pic>
      <p:pic>
        <p:nvPicPr>
          <p:cNvPr id="13" name="Picture 12" descr="A picture containing underwear&#10;&#10;Description automatically generated">
            <a:extLst>
              <a:ext uri="{FF2B5EF4-FFF2-40B4-BE49-F238E27FC236}">
                <a16:creationId xmlns:a16="http://schemas.microsoft.com/office/drawing/2014/main" id="{182ECD3F-1287-4B83-AB54-344364C39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11" y="2319020"/>
            <a:ext cx="1213527" cy="39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03A-C430-4645-B676-5774BE34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breast cancer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E5A160-B3F8-4F0A-9879-E51FBDDE6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508250"/>
            <a:ext cx="4847171" cy="36369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743B68-4EFC-46F9-AE33-C087346F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15" y="2508249"/>
            <a:ext cx="5586053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6D8A-3FC4-444E-99A1-1DD74E15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breast cancer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DBDCC-26DD-4F07-992C-30CA5C89D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2" y="2375987"/>
            <a:ext cx="3319463" cy="414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D4D95-E206-4C84-A1B5-1C3112E9D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68" y="2375987"/>
            <a:ext cx="3896488" cy="414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1571B-8D61-44C9-8B80-DB6A989BD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82" y="2375987"/>
            <a:ext cx="3552518" cy="41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A11A6D-EE76-467D-BF5C-22DEB4E3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6BD6D39-47C9-4B0A-BB01-EA963F4ED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155BD-51F4-40E9-A27C-A4AA051D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4400"/>
              <a:t>Who can get breast cancer?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CDA063-E93B-4985-975B-370D0F264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379383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746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7DE1-457E-4C2F-9B19-A4B16D4C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in Men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80E639-C56D-4801-A364-C2D4FCC79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" y="2615974"/>
            <a:ext cx="3295167" cy="3251425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930548-2885-4F73-AADC-9E43CD6B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87" y="2615973"/>
            <a:ext cx="4357582" cy="3251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D27F1B-4FEE-4D21-B64E-74FFB298A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90" y="2615973"/>
            <a:ext cx="3741254" cy="32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2CB3-50E7-43EE-A6D9-EC2CF6FF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933700" cy="970450"/>
          </a:xfrm>
        </p:spPr>
        <p:txBody>
          <a:bodyPr>
            <a:normAutofit/>
          </a:bodyPr>
          <a:lstStyle/>
          <a:p>
            <a:r>
              <a:rPr lang="en-US" dirty="0"/>
              <a:t>Effects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55C975-4EEA-4A79-823B-6F428AF9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924988" cy="3636511"/>
          </a:xfrm>
        </p:spPr>
        <p:txBody>
          <a:bodyPr>
            <a:normAutofit/>
          </a:bodyPr>
          <a:lstStyle/>
          <a:p>
            <a:r>
              <a:rPr lang="en-US" dirty="0"/>
              <a:t>Breast cancer not only effects the body, but the mind as well.</a:t>
            </a:r>
          </a:p>
          <a:p>
            <a:r>
              <a:rPr lang="en-US" dirty="0"/>
              <a:t>There are many different side effects that come along with breast cancer.</a:t>
            </a:r>
          </a:p>
          <a:p>
            <a:r>
              <a:rPr lang="en-US" dirty="0"/>
              <a:t>Sometimes the side effects don’t show until after treatments like weeks, months, or even years later.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B5BDE1-5F9E-416B-8E64-20DE9AF86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0" y="0"/>
            <a:ext cx="464515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FFCF9C9A-5CE5-4576-8BCA-E190053F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A6B46-8207-4286-AF35-FCF77B43D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4" y="0"/>
            <a:ext cx="4198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5939-3CEB-4955-B410-CFCD5330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Lymphedema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F5A5C-D27B-481C-B660-B555A4260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long-term side effect is lymphedema.</a:t>
            </a:r>
          </a:p>
          <a:p>
            <a:r>
              <a:rPr lang="en-US" dirty="0"/>
              <a:t>Lymphedema is most caused by the removal of or damage to your lymph nodes as a part of cancer treatment. </a:t>
            </a:r>
          </a:p>
          <a:p>
            <a:r>
              <a:rPr lang="en-US" dirty="0"/>
              <a:t>It results from a blockage in your lymphatic system, which is part of your immune system. The blockage prevents lymph fluid from draining well, and the fluid buildup leads to swelling.</a:t>
            </a:r>
          </a:p>
        </p:txBody>
      </p:sp>
    </p:spTree>
    <p:extLst>
      <p:ext uri="{BB962C8B-B14F-4D97-AF65-F5344CB8AC3E}">
        <p14:creationId xmlns:p14="http://schemas.microsoft.com/office/powerpoint/2010/main" val="375990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89B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381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Quotable</vt:lpstr>
      <vt:lpstr>Breast Cancer</vt:lpstr>
      <vt:lpstr>What is breast cancer?</vt:lpstr>
      <vt:lpstr>Stages of Breast Cancer</vt:lpstr>
      <vt:lpstr>Different types of breast cancer</vt:lpstr>
      <vt:lpstr>Different types of breast cancer</vt:lpstr>
      <vt:lpstr>Who can get breast cancer?</vt:lpstr>
      <vt:lpstr>Breast Cancer in Men</vt:lpstr>
      <vt:lpstr>Effects </vt:lpstr>
      <vt:lpstr>Lymphedema </vt:lpstr>
      <vt:lpstr>Lymphedema</vt:lpstr>
      <vt:lpstr>Lymphedema</vt:lpstr>
      <vt:lpstr>PowerPoint Presentation</vt:lpstr>
      <vt:lpstr>Reference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</dc:title>
  <dc:creator>Tariane King</dc:creator>
  <cp:lastModifiedBy>Tariane King</cp:lastModifiedBy>
  <cp:revision>19</cp:revision>
  <dcterms:created xsi:type="dcterms:W3CDTF">2018-10-17T16:27:21Z</dcterms:created>
  <dcterms:modified xsi:type="dcterms:W3CDTF">2019-11-13T16:18:39Z</dcterms:modified>
</cp:coreProperties>
</file>