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7"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61"/>
    <p:restoredTop sz="92166"/>
  </p:normalViewPr>
  <p:slideViewPr>
    <p:cSldViewPr snapToGrid="0" snapToObjects="1">
      <p:cViewPr varScale="1">
        <p:scale>
          <a:sx n="56" d="100"/>
          <a:sy n="56" d="100"/>
        </p:scale>
        <p:origin x="209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FA60D514-0947-3E43-8378-8A9AA805C56D}" type="datetimeFigureOut">
              <a:rPr lang="en-US" smtClean="0"/>
              <a:t>11/19/18</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8CBE230D-4E22-DD48-BF8A-478DCF904E59}"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0905425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60D514-0947-3E43-8378-8A9AA805C56D}" type="datetimeFigureOut">
              <a:rPr lang="en-US" smtClean="0"/>
              <a:t>11/19/18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E230D-4E22-DD48-BF8A-478DCF904E59}" type="slidenum">
              <a:rPr lang="en-US" smtClean="0"/>
              <a:t>‹#›</a:t>
            </a:fld>
            <a:endParaRPr lang="en-US"/>
          </a:p>
        </p:txBody>
      </p:sp>
    </p:spTree>
    <p:extLst>
      <p:ext uri="{BB962C8B-B14F-4D97-AF65-F5344CB8AC3E}">
        <p14:creationId xmlns:p14="http://schemas.microsoft.com/office/powerpoint/2010/main" val="2784776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60D514-0947-3E43-8378-8A9AA805C56D}" type="datetimeFigureOut">
              <a:rPr lang="en-US" smtClean="0"/>
              <a:t>11/19/18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E230D-4E22-DD48-BF8A-478DCF904E59}" type="slidenum">
              <a:rPr lang="en-US" smtClean="0"/>
              <a:t>‹#›</a:t>
            </a:fld>
            <a:endParaRPr lang="en-US"/>
          </a:p>
        </p:txBody>
      </p:sp>
    </p:spTree>
    <p:extLst>
      <p:ext uri="{BB962C8B-B14F-4D97-AF65-F5344CB8AC3E}">
        <p14:creationId xmlns:p14="http://schemas.microsoft.com/office/powerpoint/2010/main" val="2766282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60D514-0947-3E43-8378-8A9AA805C56D}" type="datetimeFigureOut">
              <a:rPr lang="en-US" smtClean="0"/>
              <a:t>11/19/18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E230D-4E22-DD48-BF8A-478DCF904E59}" type="slidenum">
              <a:rPr lang="en-US" smtClean="0"/>
              <a:t>‹#›</a:t>
            </a:fld>
            <a:endParaRPr lang="en-US"/>
          </a:p>
        </p:txBody>
      </p:sp>
    </p:spTree>
    <p:extLst>
      <p:ext uri="{BB962C8B-B14F-4D97-AF65-F5344CB8AC3E}">
        <p14:creationId xmlns:p14="http://schemas.microsoft.com/office/powerpoint/2010/main" val="3534351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FA60D514-0947-3E43-8378-8A9AA805C56D}" type="datetimeFigureOut">
              <a:rPr lang="en-US" smtClean="0"/>
              <a:t>11/19/18</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8CBE230D-4E22-DD48-BF8A-478DCF904E59}"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00481961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60D514-0947-3E43-8378-8A9AA805C56D}" type="datetimeFigureOut">
              <a:rPr lang="en-US" smtClean="0"/>
              <a:t>11/19/18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BE230D-4E22-DD48-BF8A-478DCF904E59}" type="slidenum">
              <a:rPr lang="en-US" smtClean="0"/>
              <a:t>‹#›</a:t>
            </a:fld>
            <a:endParaRPr lang="en-US"/>
          </a:p>
        </p:txBody>
      </p:sp>
    </p:spTree>
    <p:extLst>
      <p:ext uri="{BB962C8B-B14F-4D97-AF65-F5344CB8AC3E}">
        <p14:creationId xmlns:p14="http://schemas.microsoft.com/office/powerpoint/2010/main" val="2838707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60D514-0947-3E43-8378-8A9AA805C56D}" type="datetimeFigureOut">
              <a:rPr lang="en-US" smtClean="0"/>
              <a:t>11/19/18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BE230D-4E22-DD48-BF8A-478DCF904E59}" type="slidenum">
              <a:rPr lang="en-US" smtClean="0"/>
              <a:t>‹#›</a:t>
            </a:fld>
            <a:endParaRPr lang="en-US"/>
          </a:p>
        </p:txBody>
      </p:sp>
    </p:spTree>
    <p:extLst>
      <p:ext uri="{BB962C8B-B14F-4D97-AF65-F5344CB8AC3E}">
        <p14:creationId xmlns:p14="http://schemas.microsoft.com/office/powerpoint/2010/main" val="274591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60D514-0947-3E43-8378-8A9AA805C56D}" type="datetimeFigureOut">
              <a:rPr lang="en-US" smtClean="0"/>
              <a:t>11/19/18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BE230D-4E22-DD48-BF8A-478DCF904E59}" type="slidenum">
              <a:rPr lang="en-US" smtClean="0"/>
              <a:t>‹#›</a:t>
            </a:fld>
            <a:endParaRPr lang="en-US"/>
          </a:p>
        </p:txBody>
      </p:sp>
    </p:spTree>
    <p:extLst>
      <p:ext uri="{BB962C8B-B14F-4D97-AF65-F5344CB8AC3E}">
        <p14:creationId xmlns:p14="http://schemas.microsoft.com/office/powerpoint/2010/main" val="2156446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60D514-0947-3E43-8378-8A9AA805C56D}" type="datetimeFigureOut">
              <a:rPr lang="en-US" smtClean="0"/>
              <a:t>11/19/18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BE230D-4E22-DD48-BF8A-478DCF904E59}" type="slidenum">
              <a:rPr lang="en-US" smtClean="0"/>
              <a:t>‹#›</a:t>
            </a:fld>
            <a:endParaRPr lang="en-US"/>
          </a:p>
        </p:txBody>
      </p:sp>
    </p:spTree>
    <p:extLst>
      <p:ext uri="{BB962C8B-B14F-4D97-AF65-F5344CB8AC3E}">
        <p14:creationId xmlns:p14="http://schemas.microsoft.com/office/powerpoint/2010/main" val="525971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A60D514-0947-3E43-8378-8A9AA805C56D}" type="datetimeFigureOut">
              <a:rPr lang="en-US" smtClean="0"/>
              <a:t>11/19/18</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8CBE230D-4E22-DD48-BF8A-478DCF904E59}"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57149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A60D514-0947-3E43-8378-8A9AA805C56D}" type="datetimeFigureOut">
              <a:rPr lang="en-US" smtClean="0"/>
              <a:t>11/19/18</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8CBE230D-4E22-DD48-BF8A-478DCF904E59}"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52775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FA60D514-0947-3E43-8378-8A9AA805C56D}" type="datetimeFigureOut">
              <a:rPr lang="en-US" smtClean="0"/>
              <a:t>11/19/18</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8CBE230D-4E22-DD48-BF8A-478DCF904E59}"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8873753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1DAC8-0395-964F-8F42-FD625D74A89E}"/>
              </a:ext>
            </a:extLst>
          </p:cNvPr>
          <p:cNvSpPr>
            <a:spLocks noGrp="1"/>
          </p:cNvSpPr>
          <p:nvPr>
            <p:ph type="ctrTitle"/>
          </p:nvPr>
        </p:nvSpPr>
        <p:spPr/>
        <p:txBody>
          <a:bodyPr/>
          <a:lstStyle/>
          <a:p>
            <a:r>
              <a:rPr lang="en-US" dirty="0"/>
              <a:t>Animal Cells </a:t>
            </a:r>
          </a:p>
        </p:txBody>
      </p:sp>
      <p:sp>
        <p:nvSpPr>
          <p:cNvPr id="3" name="Subtitle 2">
            <a:extLst>
              <a:ext uri="{FF2B5EF4-FFF2-40B4-BE49-F238E27FC236}">
                <a16:creationId xmlns:a16="http://schemas.microsoft.com/office/drawing/2014/main" id="{8569AAFB-764C-D04C-A3EC-D95C36A6D710}"/>
              </a:ext>
            </a:extLst>
          </p:cNvPr>
          <p:cNvSpPr>
            <a:spLocks noGrp="1"/>
          </p:cNvSpPr>
          <p:nvPr>
            <p:ph type="subTitle" idx="1"/>
          </p:nvPr>
        </p:nvSpPr>
        <p:spPr/>
        <p:txBody>
          <a:bodyPr/>
          <a:lstStyle/>
          <a:p>
            <a:r>
              <a:rPr lang="en-US" dirty="0"/>
              <a:t>Stephan Petty </a:t>
            </a:r>
          </a:p>
        </p:txBody>
      </p:sp>
    </p:spTree>
    <p:extLst>
      <p:ext uri="{BB962C8B-B14F-4D97-AF65-F5344CB8AC3E}">
        <p14:creationId xmlns:p14="http://schemas.microsoft.com/office/powerpoint/2010/main" val="1000288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464D0-98D1-AF4A-80A7-3C7AB830B0EF}"/>
              </a:ext>
            </a:extLst>
          </p:cNvPr>
          <p:cNvSpPr>
            <a:spLocks noGrp="1"/>
          </p:cNvSpPr>
          <p:nvPr>
            <p:ph type="title"/>
          </p:nvPr>
        </p:nvSpPr>
        <p:spPr/>
        <p:txBody>
          <a:bodyPr/>
          <a:lstStyle/>
          <a:p>
            <a:r>
              <a:rPr lang="en-US" dirty="0"/>
              <a:t>Ribosomes </a:t>
            </a:r>
          </a:p>
        </p:txBody>
      </p:sp>
      <p:sp>
        <p:nvSpPr>
          <p:cNvPr id="3" name="Content Placeholder 2">
            <a:extLst>
              <a:ext uri="{FF2B5EF4-FFF2-40B4-BE49-F238E27FC236}">
                <a16:creationId xmlns:a16="http://schemas.microsoft.com/office/drawing/2014/main" id="{AD4FCE6F-C564-5A42-BE49-4EA72F3F181A}"/>
              </a:ext>
            </a:extLst>
          </p:cNvPr>
          <p:cNvSpPr>
            <a:spLocks noGrp="1"/>
          </p:cNvSpPr>
          <p:nvPr>
            <p:ph sz="half" idx="1"/>
          </p:nvPr>
        </p:nvSpPr>
        <p:spPr/>
        <p:txBody>
          <a:bodyPr>
            <a:normAutofit fontScale="92500" lnSpcReduction="20000"/>
          </a:bodyPr>
          <a:lstStyle/>
          <a:p>
            <a:r>
              <a:rPr lang="en-US" dirty="0"/>
              <a:t>The ribosomes helps in building proteins for the cell to use. </a:t>
            </a:r>
          </a:p>
          <a:p>
            <a:r>
              <a:rPr lang="en-US" dirty="0"/>
              <a:t>Ribosomes are tiny molecules in the cell that help the cell make proteins.</a:t>
            </a:r>
          </a:p>
          <a:p>
            <a:r>
              <a:rPr lang="en-US" dirty="0"/>
              <a:t>It looks like little dots that float around the cell or are attached to some of the organelles. </a:t>
            </a:r>
          </a:p>
          <a:p>
            <a:r>
              <a:rPr lang="en-US" dirty="0"/>
              <a:t>Its most important job of the ribosomes is to make proteins for the cell. </a:t>
            </a:r>
          </a:p>
          <a:p>
            <a:r>
              <a:rPr lang="en-US" dirty="0"/>
              <a:t>The ribosomes are found in both the plant and animal cell.  </a:t>
            </a:r>
          </a:p>
        </p:txBody>
      </p:sp>
      <p:pic>
        <p:nvPicPr>
          <p:cNvPr id="5" name="Content Placeholder 4">
            <a:extLst>
              <a:ext uri="{FF2B5EF4-FFF2-40B4-BE49-F238E27FC236}">
                <a16:creationId xmlns:a16="http://schemas.microsoft.com/office/drawing/2014/main" id="{891199AC-F6E5-3F48-8442-300483128763}"/>
              </a:ext>
            </a:extLst>
          </p:cNvPr>
          <p:cNvPicPr>
            <a:picLocks noGrp="1" noChangeAspect="1"/>
          </p:cNvPicPr>
          <p:nvPr>
            <p:ph sz="half" idx="2"/>
          </p:nvPr>
        </p:nvPicPr>
        <p:blipFill>
          <a:blip r:embed="rId2"/>
          <a:stretch>
            <a:fillRect/>
          </a:stretch>
        </p:blipFill>
        <p:spPr>
          <a:xfrm>
            <a:off x="6232208" y="1896110"/>
            <a:ext cx="4740592" cy="3411790"/>
          </a:xfrm>
          <a:prstGeom prst="rect">
            <a:avLst/>
          </a:prstGeom>
        </p:spPr>
      </p:pic>
      <p:sp>
        <p:nvSpPr>
          <p:cNvPr id="6" name="Right Arrow 5">
            <a:extLst>
              <a:ext uri="{FF2B5EF4-FFF2-40B4-BE49-F238E27FC236}">
                <a16:creationId xmlns:a16="http://schemas.microsoft.com/office/drawing/2014/main" id="{0AB9CA2A-54A4-3549-9DD7-C90034B375B6}"/>
              </a:ext>
            </a:extLst>
          </p:cNvPr>
          <p:cNvSpPr/>
          <p:nvPr/>
        </p:nvSpPr>
        <p:spPr>
          <a:xfrm rot="12816036">
            <a:off x="10275571" y="4769245"/>
            <a:ext cx="1394460" cy="7772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5047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26537-53A1-0444-9062-F6DCB4A13B27}"/>
              </a:ext>
            </a:extLst>
          </p:cNvPr>
          <p:cNvSpPr>
            <a:spLocks noGrp="1"/>
          </p:cNvSpPr>
          <p:nvPr>
            <p:ph type="title"/>
          </p:nvPr>
        </p:nvSpPr>
        <p:spPr/>
        <p:txBody>
          <a:bodyPr/>
          <a:lstStyle/>
          <a:p>
            <a:r>
              <a:rPr lang="en-US" dirty="0"/>
              <a:t>Lysosomes </a:t>
            </a:r>
          </a:p>
        </p:txBody>
      </p:sp>
      <p:sp>
        <p:nvSpPr>
          <p:cNvPr id="3" name="Content Placeholder 2">
            <a:extLst>
              <a:ext uri="{FF2B5EF4-FFF2-40B4-BE49-F238E27FC236}">
                <a16:creationId xmlns:a16="http://schemas.microsoft.com/office/drawing/2014/main" id="{4015050F-1F74-B74E-B3CB-F41307D20DBE}"/>
              </a:ext>
            </a:extLst>
          </p:cNvPr>
          <p:cNvSpPr>
            <a:spLocks noGrp="1"/>
          </p:cNvSpPr>
          <p:nvPr>
            <p:ph sz="half" idx="1"/>
          </p:nvPr>
        </p:nvSpPr>
        <p:spPr/>
        <p:txBody>
          <a:bodyPr/>
          <a:lstStyle/>
          <a:p>
            <a:r>
              <a:rPr lang="en-US" dirty="0"/>
              <a:t>The lysosomes breaks down waste into simple compounds for other organelles to use. </a:t>
            </a:r>
          </a:p>
        </p:txBody>
      </p:sp>
      <p:pic>
        <p:nvPicPr>
          <p:cNvPr id="5" name="Content Placeholder 4">
            <a:extLst>
              <a:ext uri="{FF2B5EF4-FFF2-40B4-BE49-F238E27FC236}">
                <a16:creationId xmlns:a16="http://schemas.microsoft.com/office/drawing/2014/main" id="{45DA2826-B7E5-9C41-B33F-1FFF6F4252BB}"/>
              </a:ext>
            </a:extLst>
          </p:cNvPr>
          <p:cNvPicPr>
            <a:picLocks noGrp="1" noChangeAspect="1"/>
          </p:cNvPicPr>
          <p:nvPr>
            <p:ph sz="half" idx="2"/>
          </p:nvPr>
        </p:nvPicPr>
        <p:blipFill>
          <a:blip r:embed="rId2"/>
          <a:stretch>
            <a:fillRect/>
          </a:stretch>
        </p:blipFill>
        <p:spPr>
          <a:xfrm>
            <a:off x="6423660" y="1485901"/>
            <a:ext cx="5410910" cy="3894216"/>
          </a:xfrm>
          <a:prstGeom prst="rect">
            <a:avLst/>
          </a:prstGeom>
        </p:spPr>
      </p:pic>
      <p:sp>
        <p:nvSpPr>
          <p:cNvPr id="6" name="Right Arrow 5">
            <a:extLst>
              <a:ext uri="{FF2B5EF4-FFF2-40B4-BE49-F238E27FC236}">
                <a16:creationId xmlns:a16="http://schemas.microsoft.com/office/drawing/2014/main" id="{D5F197DE-EC1A-2342-8C83-4FF906870E35}"/>
              </a:ext>
            </a:extLst>
          </p:cNvPr>
          <p:cNvSpPr/>
          <p:nvPr/>
        </p:nvSpPr>
        <p:spPr>
          <a:xfrm rot="2366977">
            <a:off x="5907475" y="1783080"/>
            <a:ext cx="1394460" cy="7772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021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A963F-152A-194F-8814-D6B7F4892048}"/>
              </a:ext>
            </a:extLst>
          </p:cNvPr>
          <p:cNvSpPr>
            <a:spLocks noGrp="1"/>
          </p:cNvSpPr>
          <p:nvPr>
            <p:ph type="title"/>
          </p:nvPr>
        </p:nvSpPr>
        <p:spPr/>
        <p:txBody>
          <a:bodyPr/>
          <a:lstStyle/>
          <a:p>
            <a:r>
              <a:rPr lang="en-US" dirty="0"/>
              <a:t>Mitochondria </a:t>
            </a:r>
          </a:p>
        </p:txBody>
      </p:sp>
      <p:sp>
        <p:nvSpPr>
          <p:cNvPr id="3" name="Content Placeholder 2">
            <a:extLst>
              <a:ext uri="{FF2B5EF4-FFF2-40B4-BE49-F238E27FC236}">
                <a16:creationId xmlns:a16="http://schemas.microsoft.com/office/drawing/2014/main" id="{579234D3-E47F-E443-A22C-38D5C1FD8644}"/>
              </a:ext>
            </a:extLst>
          </p:cNvPr>
          <p:cNvSpPr>
            <a:spLocks noGrp="1"/>
          </p:cNvSpPr>
          <p:nvPr>
            <p:ph sz="half" idx="1"/>
          </p:nvPr>
        </p:nvSpPr>
        <p:spPr/>
        <p:txBody>
          <a:bodyPr>
            <a:normAutofit fontScale="92500" lnSpcReduction="10000"/>
          </a:bodyPr>
          <a:lstStyle/>
          <a:p>
            <a:r>
              <a:rPr lang="en-US" dirty="0"/>
              <a:t>The mitochondria helps convert oxygen and nutrients into energy. </a:t>
            </a:r>
          </a:p>
          <a:p>
            <a:r>
              <a:rPr lang="en-US" dirty="0"/>
              <a:t>All of the energy of the cell comes from the hard working mitochondrion. </a:t>
            </a:r>
          </a:p>
          <a:p>
            <a:r>
              <a:rPr lang="en-US" dirty="0"/>
              <a:t>This pill shaped organelles take food and break it apart into water and carbon dioxide. </a:t>
            </a:r>
          </a:p>
          <a:p>
            <a:r>
              <a:rPr lang="en-US" dirty="0"/>
              <a:t>The broken down food then creates an enormous amount of energy for the cell, this energy is from the production of ATP. (adenosine triphosphate).</a:t>
            </a:r>
          </a:p>
        </p:txBody>
      </p:sp>
      <p:sp>
        <p:nvSpPr>
          <p:cNvPr id="4" name="Content Placeholder 3">
            <a:extLst>
              <a:ext uri="{FF2B5EF4-FFF2-40B4-BE49-F238E27FC236}">
                <a16:creationId xmlns:a16="http://schemas.microsoft.com/office/drawing/2014/main" id="{2946EF99-526E-B349-89E7-A06617A5E8E2}"/>
              </a:ext>
            </a:extLst>
          </p:cNvPr>
          <p:cNvSpPr>
            <a:spLocks noGrp="1"/>
          </p:cNvSpPr>
          <p:nvPr>
            <p:ph sz="half" idx="2"/>
          </p:nvPr>
        </p:nvSpPr>
        <p:spPr/>
        <p:txBody>
          <a:bodyPr>
            <a:normAutofit fontScale="92500" lnSpcReduction="10000"/>
          </a:bodyPr>
          <a:lstStyle/>
          <a:p>
            <a:endParaRPr lang="en-US"/>
          </a:p>
        </p:txBody>
      </p:sp>
      <p:pic>
        <p:nvPicPr>
          <p:cNvPr id="5" name="Picture 4">
            <a:extLst>
              <a:ext uri="{FF2B5EF4-FFF2-40B4-BE49-F238E27FC236}">
                <a16:creationId xmlns:a16="http://schemas.microsoft.com/office/drawing/2014/main" id="{5C5574D5-3620-6040-84A2-6B348E90A290}"/>
              </a:ext>
            </a:extLst>
          </p:cNvPr>
          <p:cNvPicPr>
            <a:picLocks noChangeAspect="1"/>
          </p:cNvPicPr>
          <p:nvPr/>
        </p:nvPicPr>
        <p:blipFill>
          <a:blip r:embed="rId2"/>
          <a:stretch>
            <a:fillRect/>
          </a:stretch>
        </p:blipFill>
        <p:spPr>
          <a:xfrm>
            <a:off x="6355080" y="2171700"/>
            <a:ext cx="4914900" cy="3939388"/>
          </a:xfrm>
          <a:prstGeom prst="rect">
            <a:avLst/>
          </a:prstGeom>
        </p:spPr>
      </p:pic>
    </p:spTree>
    <p:extLst>
      <p:ext uri="{BB962C8B-B14F-4D97-AF65-F5344CB8AC3E}">
        <p14:creationId xmlns:p14="http://schemas.microsoft.com/office/powerpoint/2010/main" val="3042328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023B8-7361-BD47-94C7-9567B0E7275E}"/>
              </a:ext>
            </a:extLst>
          </p:cNvPr>
          <p:cNvSpPr>
            <a:spLocks noGrp="1"/>
          </p:cNvSpPr>
          <p:nvPr>
            <p:ph type="title"/>
          </p:nvPr>
        </p:nvSpPr>
        <p:spPr/>
        <p:txBody>
          <a:bodyPr/>
          <a:lstStyle/>
          <a:p>
            <a:r>
              <a:rPr lang="en-US" dirty="0"/>
              <a:t>Endoplasmic Reticulum  </a:t>
            </a:r>
          </a:p>
        </p:txBody>
      </p:sp>
      <p:sp>
        <p:nvSpPr>
          <p:cNvPr id="3" name="Content Placeholder 2">
            <a:extLst>
              <a:ext uri="{FF2B5EF4-FFF2-40B4-BE49-F238E27FC236}">
                <a16:creationId xmlns:a16="http://schemas.microsoft.com/office/drawing/2014/main" id="{2C643F0B-5A7F-2043-9BDA-7B4E960FC12F}"/>
              </a:ext>
            </a:extLst>
          </p:cNvPr>
          <p:cNvSpPr>
            <a:spLocks noGrp="1"/>
          </p:cNvSpPr>
          <p:nvPr>
            <p:ph sz="half" idx="1"/>
          </p:nvPr>
        </p:nvSpPr>
        <p:spPr/>
        <p:txBody>
          <a:bodyPr/>
          <a:lstStyle/>
          <a:p>
            <a:r>
              <a:rPr lang="en-US" dirty="0"/>
              <a:t>The endoplasmic reticulum helps in manufacturing and transporting chemical compounds to and from the nucleus. </a:t>
            </a:r>
          </a:p>
        </p:txBody>
      </p:sp>
      <p:pic>
        <p:nvPicPr>
          <p:cNvPr id="5" name="Content Placeholder 4">
            <a:extLst>
              <a:ext uri="{FF2B5EF4-FFF2-40B4-BE49-F238E27FC236}">
                <a16:creationId xmlns:a16="http://schemas.microsoft.com/office/drawing/2014/main" id="{8F64BA4B-0293-3B45-BA33-FB68B1B09D2E}"/>
              </a:ext>
            </a:extLst>
          </p:cNvPr>
          <p:cNvPicPr>
            <a:picLocks noGrp="1" noChangeAspect="1"/>
          </p:cNvPicPr>
          <p:nvPr>
            <p:ph sz="half" idx="2"/>
          </p:nvPr>
        </p:nvPicPr>
        <p:blipFill>
          <a:blip r:embed="rId2"/>
          <a:stretch>
            <a:fillRect/>
          </a:stretch>
        </p:blipFill>
        <p:spPr>
          <a:xfrm>
            <a:off x="6927024" y="2171700"/>
            <a:ext cx="4375658" cy="2453640"/>
          </a:xfrm>
          <a:prstGeom prst="rect">
            <a:avLst/>
          </a:prstGeom>
        </p:spPr>
      </p:pic>
    </p:spTree>
    <p:extLst>
      <p:ext uri="{BB962C8B-B14F-4D97-AF65-F5344CB8AC3E}">
        <p14:creationId xmlns:p14="http://schemas.microsoft.com/office/powerpoint/2010/main" val="2464987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57AEE-15DA-F945-8E30-AAFF3B2F6BA4}"/>
              </a:ext>
            </a:extLst>
          </p:cNvPr>
          <p:cNvSpPr>
            <a:spLocks noGrp="1"/>
          </p:cNvSpPr>
          <p:nvPr>
            <p:ph type="title"/>
          </p:nvPr>
        </p:nvSpPr>
        <p:spPr/>
        <p:txBody>
          <a:bodyPr/>
          <a:lstStyle/>
          <a:p>
            <a:r>
              <a:rPr lang="en-US" dirty="0"/>
              <a:t>Microtubules </a:t>
            </a:r>
          </a:p>
        </p:txBody>
      </p:sp>
      <p:sp>
        <p:nvSpPr>
          <p:cNvPr id="3" name="Content Placeholder 2">
            <a:extLst>
              <a:ext uri="{FF2B5EF4-FFF2-40B4-BE49-F238E27FC236}">
                <a16:creationId xmlns:a16="http://schemas.microsoft.com/office/drawing/2014/main" id="{22B456A4-48E9-514B-99D6-B14D78F922AE}"/>
              </a:ext>
            </a:extLst>
          </p:cNvPr>
          <p:cNvSpPr>
            <a:spLocks noGrp="1"/>
          </p:cNvSpPr>
          <p:nvPr>
            <p:ph sz="half" idx="1"/>
          </p:nvPr>
        </p:nvSpPr>
        <p:spPr/>
        <p:txBody>
          <a:bodyPr/>
          <a:lstStyle/>
          <a:p>
            <a:r>
              <a:rPr lang="en-US" dirty="0"/>
              <a:t>The microtubules provide the structural support for the cytoskeleton and connects to chromosomes during cell division. </a:t>
            </a:r>
          </a:p>
        </p:txBody>
      </p:sp>
      <p:pic>
        <p:nvPicPr>
          <p:cNvPr id="5" name="Content Placeholder 4">
            <a:extLst>
              <a:ext uri="{FF2B5EF4-FFF2-40B4-BE49-F238E27FC236}">
                <a16:creationId xmlns:a16="http://schemas.microsoft.com/office/drawing/2014/main" id="{452D09A6-ED16-D749-AE3B-6CFB2D823E2E}"/>
              </a:ext>
            </a:extLst>
          </p:cNvPr>
          <p:cNvPicPr>
            <a:picLocks noGrp="1" noChangeAspect="1"/>
          </p:cNvPicPr>
          <p:nvPr>
            <p:ph sz="half" idx="2"/>
          </p:nvPr>
        </p:nvPicPr>
        <p:blipFill>
          <a:blip r:embed="rId2"/>
          <a:stretch>
            <a:fillRect/>
          </a:stretch>
        </p:blipFill>
        <p:spPr>
          <a:xfrm>
            <a:off x="6720840" y="839709"/>
            <a:ext cx="4633912" cy="5020071"/>
          </a:xfrm>
          <a:prstGeom prst="rect">
            <a:avLst/>
          </a:prstGeom>
        </p:spPr>
      </p:pic>
      <p:sp>
        <p:nvSpPr>
          <p:cNvPr id="6" name="Right Arrow 5">
            <a:extLst>
              <a:ext uri="{FF2B5EF4-FFF2-40B4-BE49-F238E27FC236}">
                <a16:creationId xmlns:a16="http://schemas.microsoft.com/office/drawing/2014/main" id="{E5CB8DA2-1556-7047-B2C7-83513081C603}"/>
              </a:ext>
            </a:extLst>
          </p:cNvPr>
          <p:cNvSpPr/>
          <p:nvPr/>
        </p:nvSpPr>
        <p:spPr>
          <a:xfrm rot="19936216">
            <a:off x="5246370" y="5052060"/>
            <a:ext cx="1851660" cy="7696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347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DA3A1-1903-D640-AA5E-0CA0798402D0}"/>
              </a:ext>
            </a:extLst>
          </p:cNvPr>
          <p:cNvSpPr>
            <a:spLocks noGrp="1"/>
          </p:cNvSpPr>
          <p:nvPr>
            <p:ph type="title"/>
          </p:nvPr>
        </p:nvSpPr>
        <p:spPr/>
        <p:txBody>
          <a:bodyPr/>
          <a:lstStyle/>
          <a:p>
            <a:r>
              <a:rPr lang="en-US" dirty="0"/>
              <a:t>Golgi Apparatus </a:t>
            </a:r>
          </a:p>
        </p:txBody>
      </p:sp>
      <p:sp>
        <p:nvSpPr>
          <p:cNvPr id="3" name="Content Placeholder 2">
            <a:extLst>
              <a:ext uri="{FF2B5EF4-FFF2-40B4-BE49-F238E27FC236}">
                <a16:creationId xmlns:a16="http://schemas.microsoft.com/office/drawing/2014/main" id="{FF26E37F-D19B-334F-B9A1-F54096692681}"/>
              </a:ext>
            </a:extLst>
          </p:cNvPr>
          <p:cNvSpPr>
            <a:spLocks noGrp="1"/>
          </p:cNvSpPr>
          <p:nvPr>
            <p:ph sz="half" idx="1"/>
          </p:nvPr>
        </p:nvSpPr>
        <p:spPr/>
        <p:txBody>
          <a:bodyPr/>
          <a:lstStyle/>
          <a:p>
            <a:r>
              <a:rPr lang="en-US" dirty="0"/>
              <a:t>The </a:t>
            </a:r>
            <a:r>
              <a:rPr lang="en-US" dirty="0" err="1"/>
              <a:t>golgi</a:t>
            </a:r>
            <a:r>
              <a:rPr lang="en-US" dirty="0"/>
              <a:t> apparatus helps in modifying proteins and fats that are built up within the cell and prepares them for storage or to transport them outside the cell. </a:t>
            </a:r>
          </a:p>
        </p:txBody>
      </p:sp>
      <p:pic>
        <p:nvPicPr>
          <p:cNvPr id="5" name="Content Placeholder 4">
            <a:extLst>
              <a:ext uri="{FF2B5EF4-FFF2-40B4-BE49-F238E27FC236}">
                <a16:creationId xmlns:a16="http://schemas.microsoft.com/office/drawing/2014/main" id="{B6E2E73C-1C85-EE49-9E73-F11AE63EFE92}"/>
              </a:ext>
            </a:extLst>
          </p:cNvPr>
          <p:cNvPicPr>
            <a:picLocks noGrp="1" noChangeAspect="1"/>
          </p:cNvPicPr>
          <p:nvPr>
            <p:ph sz="half" idx="2"/>
          </p:nvPr>
        </p:nvPicPr>
        <p:blipFill>
          <a:blip r:embed="rId2"/>
          <a:stretch>
            <a:fillRect/>
          </a:stretch>
        </p:blipFill>
        <p:spPr>
          <a:xfrm>
            <a:off x="6789420" y="1897380"/>
            <a:ext cx="4183380" cy="3151117"/>
          </a:xfrm>
          <a:prstGeom prst="rect">
            <a:avLst/>
          </a:prstGeom>
        </p:spPr>
      </p:pic>
    </p:spTree>
    <p:extLst>
      <p:ext uri="{BB962C8B-B14F-4D97-AF65-F5344CB8AC3E}">
        <p14:creationId xmlns:p14="http://schemas.microsoft.com/office/powerpoint/2010/main" val="654455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93F0B-7B45-994E-A2B0-1408701B0F29}"/>
              </a:ext>
            </a:extLst>
          </p:cNvPr>
          <p:cNvSpPr>
            <a:spLocks noGrp="1"/>
          </p:cNvSpPr>
          <p:nvPr>
            <p:ph type="title"/>
          </p:nvPr>
        </p:nvSpPr>
        <p:spPr/>
        <p:txBody>
          <a:bodyPr/>
          <a:lstStyle/>
          <a:p>
            <a:r>
              <a:rPr lang="en-US" dirty="0"/>
              <a:t>Peroxisomes </a:t>
            </a:r>
          </a:p>
        </p:txBody>
      </p:sp>
      <p:sp>
        <p:nvSpPr>
          <p:cNvPr id="3" name="Content Placeholder 2">
            <a:extLst>
              <a:ext uri="{FF2B5EF4-FFF2-40B4-BE49-F238E27FC236}">
                <a16:creationId xmlns:a16="http://schemas.microsoft.com/office/drawing/2014/main" id="{865D359A-BE16-2A4D-A114-E596FF21B8AD}"/>
              </a:ext>
            </a:extLst>
          </p:cNvPr>
          <p:cNvSpPr>
            <a:spLocks noGrp="1"/>
          </p:cNvSpPr>
          <p:nvPr>
            <p:ph sz="half" idx="1"/>
          </p:nvPr>
        </p:nvSpPr>
        <p:spPr/>
        <p:txBody>
          <a:bodyPr/>
          <a:lstStyle/>
          <a:p>
            <a:r>
              <a:rPr lang="en-US" dirty="0"/>
              <a:t>The peroxisomes help in digesting toxic materials in the cell. </a:t>
            </a:r>
          </a:p>
        </p:txBody>
      </p:sp>
      <p:pic>
        <p:nvPicPr>
          <p:cNvPr id="6" name="Content Placeholder 5">
            <a:extLst>
              <a:ext uri="{FF2B5EF4-FFF2-40B4-BE49-F238E27FC236}">
                <a16:creationId xmlns:a16="http://schemas.microsoft.com/office/drawing/2014/main" id="{FF93A6AB-B481-BA49-8434-3A475749834E}"/>
              </a:ext>
            </a:extLst>
          </p:cNvPr>
          <p:cNvPicPr>
            <a:picLocks noGrp="1" noChangeAspect="1"/>
          </p:cNvPicPr>
          <p:nvPr>
            <p:ph sz="half" idx="2"/>
          </p:nvPr>
        </p:nvPicPr>
        <p:blipFill>
          <a:blip r:embed="rId2"/>
          <a:stretch>
            <a:fillRect/>
          </a:stretch>
        </p:blipFill>
        <p:spPr>
          <a:xfrm>
            <a:off x="6755343" y="1051560"/>
            <a:ext cx="4447034" cy="4815840"/>
          </a:xfrm>
          <a:prstGeom prst="rect">
            <a:avLst/>
          </a:prstGeom>
        </p:spPr>
      </p:pic>
      <p:sp>
        <p:nvSpPr>
          <p:cNvPr id="7" name="Right Arrow 6">
            <a:extLst>
              <a:ext uri="{FF2B5EF4-FFF2-40B4-BE49-F238E27FC236}">
                <a16:creationId xmlns:a16="http://schemas.microsoft.com/office/drawing/2014/main" id="{E12E5034-0DA1-F244-88AF-E0C4AD86A94A}"/>
              </a:ext>
            </a:extLst>
          </p:cNvPr>
          <p:cNvSpPr/>
          <p:nvPr/>
        </p:nvSpPr>
        <p:spPr>
          <a:xfrm rot="2595051">
            <a:off x="5600700" y="1409561"/>
            <a:ext cx="1783080" cy="8572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4807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296AB-4EC8-5A41-A9D5-0116DFEC6229}"/>
              </a:ext>
            </a:extLst>
          </p:cNvPr>
          <p:cNvSpPr>
            <a:spLocks noGrp="1"/>
          </p:cNvSpPr>
          <p:nvPr>
            <p:ph type="title"/>
          </p:nvPr>
        </p:nvSpPr>
        <p:spPr/>
        <p:txBody>
          <a:bodyPr/>
          <a:lstStyle/>
          <a:p>
            <a:r>
              <a:rPr lang="en-US" dirty="0"/>
              <a:t>Vacuole </a:t>
            </a:r>
          </a:p>
        </p:txBody>
      </p:sp>
      <p:sp>
        <p:nvSpPr>
          <p:cNvPr id="3" name="Content Placeholder 2">
            <a:extLst>
              <a:ext uri="{FF2B5EF4-FFF2-40B4-BE49-F238E27FC236}">
                <a16:creationId xmlns:a16="http://schemas.microsoft.com/office/drawing/2014/main" id="{FB8E7E2D-B683-CE4C-B943-AFEF7F4E2B55}"/>
              </a:ext>
            </a:extLst>
          </p:cNvPr>
          <p:cNvSpPr>
            <a:spLocks noGrp="1"/>
          </p:cNvSpPr>
          <p:nvPr>
            <p:ph sz="half" idx="1"/>
          </p:nvPr>
        </p:nvSpPr>
        <p:spPr/>
        <p:txBody>
          <a:bodyPr/>
          <a:lstStyle/>
          <a:p>
            <a:r>
              <a:rPr lang="en-US" dirty="0"/>
              <a:t>The vacuole stores waste products and maintains the PH levels within the cell. </a:t>
            </a:r>
          </a:p>
        </p:txBody>
      </p:sp>
      <p:pic>
        <p:nvPicPr>
          <p:cNvPr id="5" name="Content Placeholder 4">
            <a:extLst>
              <a:ext uri="{FF2B5EF4-FFF2-40B4-BE49-F238E27FC236}">
                <a16:creationId xmlns:a16="http://schemas.microsoft.com/office/drawing/2014/main" id="{B8920FBE-514C-E84A-A5CC-3A00F37D568E}"/>
              </a:ext>
            </a:extLst>
          </p:cNvPr>
          <p:cNvPicPr>
            <a:picLocks noGrp="1" noChangeAspect="1"/>
          </p:cNvPicPr>
          <p:nvPr>
            <p:ph sz="half" idx="2"/>
          </p:nvPr>
        </p:nvPicPr>
        <p:blipFill>
          <a:blip r:embed="rId2"/>
          <a:stretch>
            <a:fillRect/>
          </a:stretch>
        </p:blipFill>
        <p:spPr>
          <a:xfrm>
            <a:off x="6262052" y="1783080"/>
            <a:ext cx="5594246" cy="3412490"/>
          </a:xfrm>
          <a:prstGeom prst="rect">
            <a:avLst/>
          </a:prstGeom>
        </p:spPr>
      </p:pic>
    </p:spTree>
    <p:extLst>
      <p:ext uri="{BB962C8B-B14F-4D97-AF65-F5344CB8AC3E}">
        <p14:creationId xmlns:p14="http://schemas.microsoft.com/office/powerpoint/2010/main" val="1648809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40053-E984-0049-AACA-8FCFBF00C0C1}"/>
              </a:ext>
            </a:extLst>
          </p:cNvPr>
          <p:cNvSpPr>
            <a:spLocks noGrp="1"/>
          </p:cNvSpPr>
          <p:nvPr>
            <p:ph type="title"/>
          </p:nvPr>
        </p:nvSpPr>
        <p:spPr/>
        <p:txBody>
          <a:bodyPr/>
          <a:lstStyle/>
          <a:p>
            <a:r>
              <a:rPr lang="en-US" dirty="0"/>
              <a:t>Cytoskeleton </a:t>
            </a:r>
          </a:p>
        </p:txBody>
      </p:sp>
      <p:sp>
        <p:nvSpPr>
          <p:cNvPr id="3" name="Content Placeholder 2">
            <a:extLst>
              <a:ext uri="{FF2B5EF4-FFF2-40B4-BE49-F238E27FC236}">
                <a16:creationId xmlns:a16="http://schemas.microsoft.com/office/drawing/2014/main" id="{466E05E6-2B32-DE46-8A36-1300DBBCCA9C}"/>
              </a:ext>
            </a:extLst>
          </p:cNvPr>
          <p:cNvSpPr>
            <a:spLocks noGrp="1"/>
          </p:cNvSpPr>
          <p:nvPr>
            <p:ph sz="half" idx="1"/>
          </p:nvPr>
        </p:nvSpPr>
        <p:spPr/>
        <p:txBody>
          <a:bodyPr/>
          <a:lstStyle/>
          <a:p>
            <a:r>
              <a:rPr lang="en-US" dirty="0"/>
              <a:t>The cytoskeleton helps in providing the structural support for the cell. </a:t>
            </a:r>
          </a:p>
        </p:txBody>
      </p:sp>
      <p:pic>
        <p:nvPicPr>
          <p:cNvPr id="5" name="Content Placeholder 4">
            <a:extLst>
              <a:ext uri="{FF2B5EF4-FFF2-40B4-BE49-F238E27FC236}">
                <a16:creationId xmlns:a16="http://schemas.microsoft.com/office/drawing/2014/main" id="{125FB1A6-0D8B-2549-818C-474F5E5BC13D}"/>
              </a:ext>
            </a:extLst>
          </p:cNvPr>
          <p:cNvPicPr>
            <a:picLocks noGrp="1" noChangeAspect="1"/>
          </p:cNvPicPr>
          <p:nvPr>
            <p:ph sz="half" idx="2"/>
          </p:nvPr>
        </p:nvPicPr>
        <p:blipFill>
          <a:blip r:embed="rId2"/>
          <a:stretch>
            <a:fillRect/>
          </a:stretch>
        </p:blipFill>
        <p:spPr>
          <a:xfrm>
            <a:off x="6358573" y="2080974"/>
            <a:ext cx="5048568" cy="3786426"/>
          </a:xfrm>
          <a:prstGeom prst="rect">
            <a:avLst/>
          </a:prstGeom>
        </p:spPr>
      </p:pic>
      <p:sp>
        <p:nvSpPr>
          <p:cNvPr id="6" name="Right Arrow 5">
            <a:extLst>
              <a:ext uri="{FF2B5EF4-FFF2-40B4-BE49-F238E27FC236}">
                <a16:creationId xmlns:a16="http://schemas.microsoft.com/office/drawing/2014/main" id="{CAEE83B3-94C1-3A46-AF22-4B08336C0ACB}"/>
              </a:ext>
            </a:extLst>
          </p:cNvPr>
          <p:cNvSpPr/>
          <p:nvPr/>
        </p:nvSpPr>
        <p:spPr>
          <a:xfrm rot="12485377">
            <a:off x="10441345" y="5081252"/>
            <a:ext cx="1348740" cy="8068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4168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EAC1-662A-FC4A-AE2B-8DC46E8DA146}"/>
              </a:ext>
            </a:extLst>
          </p:cNvPr>
          <p:cNvSpPr>
            <a:spLocks noGrp="1"/>
          </p:cNvSpPr>
          <p:nvPr>
            <p:ph type="title"/>
          </p:nvPr>
        </p:nvSpPr>
        <p:spPr/>
        <p:txBody>
          <a:bodyPr/>
          <a:lstStyle/>
          <a:p>
            <a:r>
              <a:rPr lang="en-US" dirty="0"/>
              <a:t>Secretory Vesicles </a:t>
            </a:r>
          </a:p>
        </p:txBody>
      </p:sp>
      <p:sp>
        <p:nvSpPr>
          <p:cNvPr id="3" name="Content Placeholder 2">
            <a:extLst>
              <a:ext uri="{FF2B5EF4-FFF2-40B4-BE49-F238E27FC236}">
                <a16:creationId xmlns:a16="http://schemas.microsoft.com/office/drawing/2014/main" id="{BC278127-E2A3-F546-B0C8-F07E03C005B6}"/>
              </a:ext>
            </a:extLst>
          </p:cNvPr>
          <p:cNvSpPr>
            <a:spLocks noGrp="1"/>
          </p:cNvSpPr>
          <p:nvPr>
            <p:ph sz="half" idx="1"/>
          </p:nvPr>
        </p:nvSpPr>
        <p:spPr/>
        <p:txBody>
          <a:bodyPr/>
          <a:lstStyle/>
          <a:p>
            <a:r>
              <a:rPr lang="en-US" dirty="0"/>
              <a:t>The secretory vesicles release materials from the cell, usually this product would be waste from the cell. </a:t>
            </a:r>
          </a:p>
        </p:txBody>
      </p:sp>
      <p:pic>
        <p:nvPicPr>
          <p:cNvPr id="5" name="Content Placeholder 4">
            <a:extLst>
              <a:ext uri="{FF2B5EF4-FFF2-40B4-BE49-F238E27FC236}">
                <a16:creationId xmlns:a16="http://schemas.microsoft.com/office/drawing/2014/main" id="{8BE8C802-020E-C443-88DE-893F9B275AF2}"/>
              </a:ext>
            </a:extLst>
          </p:cNvPr>
          <p:cNvPicPr>
            <a:picLocks noGrp="1" noChangeAspect="1"/>
          </p:cNvPicPr>
          <p:nvPr>
            <p:ph sz="half" idx="2"/>
          </p:nvPr>
        </p:nvPicPr>
        <p:blipFill>
          <a:blip r:embed="rId2"/>
          <a:stretch>
            <a:fillRect/>
          </a:stretch>
        </p:blipFill>
        <p:spPr>
          <a:xfrm>
            <a:off x="5819386" y="2285999"/>
            <a:ext cx="5760720" cy="2571750"/>
          </a:xfrm>
          <a:prstGeom prst="rect">
            <a:avLst/>
          </a:prstGeom>
        </p:spPr>
      </p:pic>
      <p:sp>
        <p:nvSpPr>
          <p:cNvPr id="6" name="Right Arrow 5">
            <a:extLst>
              <a:ext uri="{FF2B5EF4-FFF2-40B4-BE49-F238E27FC236}">
                <a16:creationId xmlns:a16="http://schemas.microsoft.com/office/drawing/2014/main" id="{94123224-BAD9-E544-8170-9E2DD995DA44}"/>
              </a:ext>
            </a:extLst>
          </p:cNvPr>
          <p:cNvSpPr/>
          <p:nvPr/>
        </p:nvSpPr>
        <p:spPr>
          <a:xfrm rot="14389026">
            <a:off x="10066021" y="4893945"/>
            <a:ext cx="1813560" cy="9372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598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B4B07-CBE8-4442-911E-EE337B4FCABB}"/>
              </a:ext>
            </a:extLst>
          </p:cNvPr>
          <p:cNvSpPr>
            <a:spLocks noGrp="1"/>
          </p:cNvSpPr>
          <p:nvPr>
            <p:ph type="title"/>
          </p:nvPr>
        </p:nvSpPr>
        <p:spPr/>
        <p:txBody>
          <a:bodyPr/>
          <a:lstStyle/>
          <a:p>
            <a:r>
              <a:rPr lang="en-US" dirty="0"/>
              <a:t>What is an Animal Cell ? </a:t>
            </a:r>
          </a:p>
        </p:txBody>
      </p:sp>
      <p:sp>
        <p:nvSpPr>
          <p:cNvPr id="3" name="Content Placeholder 2">
            <a:extLst>
              <a:ext uri="{FF2B5EF4-FFF2-40B4-BE49-F238E27FC236}">
                <a16:creationId xmlns:a16="http://schemas.microsoft.com/office/drawing/2014/main" id="{4EE659DF-7800-B142-94D6-4686CB45CD7D}"/>
              </a:ext>
            </a:extLst>
          </p:cNvPr>
          <p:cNvSpPr>
            <a:spLocks noGrp="1"/>
          </p:cNvSpPr>
          <p:nvPr>
            <p:ph idx="1"/>
          </p:nvPr>
        </p:nvSpPr>
        <p:spPr/>
        <p:txBody>
          <a:bodyPr/>
          <a:lstStyle/>
          <a:p>
            <a:r>
              <a:rPr lang="en-US" dirty="0"/>
              <a:t>An animal cell is defined as a cell which has a nucleus and organelles bounded by a very flexible membrane. </a:t>
            </a:r>
          </a:p>
          <a:p>
            <a:r>
              <a:rPr lang="en-US" dirty="0"/>
              <a:t>This flexible membrane is what allows animals (including humans) to advance and diversify so much throughout the years. </a:t>
            </a:r>
          </a:p>
          <a:p>
            <a:r>
              <a:rPr lang="en-US" dirty="0"/>
              <a:t>These cells also gave way to a whole new kingdom known as Animalia kingdom. </a:t>
            </a:r>
          </a:p>
          <a:p>
            <a:r>
              <a:rPr lang="en-US" dirty="0"/>
              <a:t>Without the cell wall, the animal cell would not be able to move around freely and would not be able to form complex flexible structures like muscles, organs, skin and so much more.</a:t>
            </a:r>
          </a:p>
        </p:txBody>
      </p:sp>
      <p:pic>
        <p:nvPicPr>
          <p:cNvPr id="4" name="Picture 3">
            <a:extLst>
              <a:ext uri="{FF2B5EF4-FFF2-40B4-BE49-F238E27FC236}">
                <a16:creationId xmlns:a16="http://schemas.microsoft.com/office/drawing/2014/main" id="{EF26DD04-6647-9F40-AD9C-280DBB219655}"/>
              </a:ext>
            </a:extLst>
          </p:cNvPr>
          <p:cNvPicPr>
            <a:picLocks noChangeAspect="1"/>
          </p:cNvPicPr>
          <p:nvPr/>
        </p:nvPicPr>
        <p:blipFill>
          <a:blip r:embed="rId2"/>
          <a:stretch>
            <a:fillRect/>
          </a:stretch>
        </p:blipFill>
        <p:spPr>
          <a:xfrm>
            <a:off x="5166360" y="5015955"/>
            <a:ext cx="2971800" cy="2316600"/>
          </a:xfrm>
          <a:prstGeom prst="rect">
            <a:avLst/>
          </a:prstGeom>
        </p:spPr>
      </p:pic>
    </p:spTree>
    <p:extLst>
      <p:ext uri="{BB962C8B-B14F-4D97-AF65-F5344CB8AC3E}">
        <p14:creationId xmlns:p14="http://schemas.microsoft.com/office/powerpoint/2010/main" val="926138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A8687-815B-E244-A4FF-8C51FCCAB2F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19C6567-424B-E74D-A7DE-252D9C0C8292}"/>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B2A04D7D-24D8-AB46-99A4-B511FCA4E61D}"/>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4153519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F0821-9FA5-B948-9D74-589F25099A94}"/>
              </a:ext>
            </a:extLst>
          </p:cNvPr>
          <p:cNvSpPr>
            <a:spLocks noGrp="1"/>
          </p:cNvSpPr>
          <p:nvPr>
            <p:ph type="title"/>
          </p:nvPr>
        </p:nvSpPr>
        <p:spPr/>
        <p:txBody>
          <a:bodyPr/>
          <a:lstStyle/>
          <a:p>
            <a:r>
              <a:rPr lang="en-US" dirty="0"/>
              <a:t>Vocabulary Terms: </a:t>
            </a:r>
          </a:p>
        </p:txBody>
      </p:sp>
      <p:sp>
        <p:nvSpPr>
          <p:cNvPr id="3" name="Content Placeholder 2">
            <a:extLst>
              <a:ext uri="{FF2B5EF4-FFF2-40B4-BE49-F238E27FC236}">
                <a16:creationId xmlns:a16="http://schemas.microsoft.com/office/drawing/2014/main" id="{C1691F64-E628-024D-AB0A-7697E87FB146}"/>
              </a:ext>
            </a:extLst>
          </p:cNvPr>
          <p:cNvSpPr>
            <a:spLocks noGrp="1"/>
          </p:cNvSpPr>
          <p:nvPr>
            <p:ph idx="1"/>
          </p:nvPr>
        </p:nvSpPr>
        <p:spPr>
          <a:xfrm>
            <a:off x="997527" y="2286000"/>
            <a:ext cx="10865921" cy="3581400"/>
          </a:xfrm>
        </p:spPr>
        <p:txBody>
          <a:bodyPr>
            <a:normAutofit fontScale="92500"/>
          </a:bodyPr>
          <a:lstStyle/>
          <a:p>
            <a:pPr marL="0" indent="0">
              <a:buNone/>
            </a:pPr>
            <a:r>
              <a:rPr lang="en-US" dirty="0"/>
              <a:t>	</a:t>
            </a:r>
            <a:r>
              <a:rPr lang="en-US" sz="4000" dirty="0"/>
              <a:t>Cell Membrane	Centrioles 	Cytoplasm	Microfilaments	Microvilli 	Nucleus 	Ribosomes 		Lysosomes 	Mitochondria 		Endoplasmic 	Reticulum 		Microtubules 		Golgi Apparatus 	Peroxisomes 		Vacuole 		Cytoskeleton 		Secretory Vesicles</a:t>
            </a:r>
            <a:endParaRPr lang="en-US" dirty="0"/>
          </a:p>
        </p:txBody>
      </p:sp>
    </p:spTree>
    <p:extLst>
      <p:ext uri="{BB962C8B-B14F-4D97-AF65-F5344CB8AC3E}">
        <p14:creationId xmlns:p14="http://schemas.microsoft.com/office/powerpoint/2010/main" val="4147592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05132-323F-0943-A7B1-17B606D6A092}"/>
              </a:ext>
            </a:extLst>
          </p:cNvPr>
          <p:cNvSpPr>
            <a:spLocks noGrp="1"/>
          </p:cNvSpPr>
          <p:nvPr>
            <p:ph type="title"/>
          </p:nvPr>
        </p:nvSpPr>
        <p:spPr/>
        <p:txBody>
          <a:bodyPr/>
          <a:lstStyle/>
          <a:p>
            <a:r>
              <a:rPr lang="en-US" dirty="0"/>
              <a:t>Cell Membrane </a:t>
            </a:r>
          </a:p>
        </p:txBody>
      </p:sp>
      <p:sp>
        <p:nvSpPr>
          <p:cNvPr id="3" name="Content Placeholder 2">
            <a:extLst>
              <a:ext uri="{FF2B5EF4-FFF2-40B4-BE49-F238E27FC236}">
                <a16:creationId xmlns:a16="http://schemas.microsoft.com/office/drawing/2014/main" id="{F3EE42C6-5E01-3446-97EE-DCB0D8DAED23}"/>
              </a:ext>
            </a:extLst>
          </p:cNvPr>
          <p:cNvSpPr>
            <a:spLocks noGrp="1"/>
          </p:cNvSpPr>
          <p:nvPr>
            <p:ph sz="half" idx="1"/>
          </p:nvPr>
        </p:nvSpPr>
        <p:spPr/>
        <p:txBody>
          <a:bodyPr/>
          <a:lstStyle/>
          <a:p>
            <a:r>
              <a:rPr lang="en-US" dirty="0"/>
              <a:t>The cell membrane is a structure that protects the cell and helps regulate molecules that are entering and leaving the cell. </a:t>
            </a:r>
          </a:p>
          <a:p>
            <a:r>
              <a:rPr lang="en-US" dirty="0"/>
              <a:t>The main purpose of the cell membrane is to protect the cell and control its movement. It is the security guards controlling who is allowed to enter and who is allowed to leave the cell. </a:t>
            </a:r>
          </a:p>
        </p:txBody>
      </p:sp>
      <p:pic>
        <p:nvPicPr>
          <p:cNvPr id="5" name="Content Placeholder 4">
            <a:extLst>
              <a:ext uri="{FF2B5EF4-FFF2-40B4-BE49-F238E27FC236}">
                <a16:creationId xmlns:a16="http://schemas.microsoft.com/office/drawing/2014/main" id="{9F451D96-0A2F-7141-A655-4B79DE67A001}"/>
              </a:ext>
            </a:extLst>
          </p:cNvPr>
          <p:cNvPicPr>
            <a:picLocks noGrp="1" noChangeAspect="1"/>
          </p:cNvPicPr>
          <p:nvPr>
            <p:ph sz="half" idx="2"/>
          </p:nvPr>
        </p:nvPicPr>
        <p:blipFill>
          <a:blip r:embed="rId2"/>
          <a:stretch>
            <a:fillRect/>
          </a:stretch>
        </p:blipFill>
        <p:spPr>
          <a:xfrm>
            <a:off x="5819386" y="1428750"/>
            <a:ext cx="6107507" cy="3335020"/>
          </a:xfrm>
          <a:prstGeom prst="rect">
            <a:avLst/>
          </a:prstGeom>
        </p:spPr>
      </p:pic>
    </p:spTree>
    <p:extLst>
      <p:ext uri="{BB962C8B-B14F-4D97-AF65-F5344CB8AC3E}">
        <p14:creationId xmlns:p14="http://schemas.microsoft.com/office/powerpoint/2010/main" val="4037265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C73E6-CBCF-634D-ABA9-72BA50D0230C}"/>
              </a:ext>
            </a:extLst>
          </p:cNvPr>
          <p:cNvSpPr>
            <a:spLocks noGrp="1"/>
          </p:cNvSpPr>
          <p:nvPr>
            <p:ph type="title"/>
          </p:nvPr>
        </p:nvSpPr>
        <p:spPr/>
        <p:txBody>
          <a:bodyPr/>
          <a:lstStyle/>
          <a:p>
            <a:r>
              <a:rPr lang="en-US" dirty="0"/>
              <a:t>Centrioles	</a:t>
            </a:r>
          </a:p>
        </p:txBody>
      </p:sp>
      <p:sp>
        <p:nvSpPr>
          <p:cNvPr id="3" name="Content Placeholder 2">
            <a:extLst>
              <a:ext uri="{FF2B5EF4-FFF2-40B4-BE49-F238E27FC236}">
                <a16:creationId xmlns:a16="http://schemas.microsoft.com/office/drawing/2014/main" id="{EA9F2EC0-0EE4-C74F-87ED-E4D3142AED0A}"/>
              </a:ext>
            </a:extLst>
          </p:cNvPr>
          <p:cNvSpPr>
            <a:spLocks noGrp="1"/>
          </p:cNvSpPr>
          <p:nvPr>
            <p:ph sz="half" idx="1"/>
          </p:nvPr>
        </p:nvSpPr>
        <p:spPr/>
        <p:txBody>
          <a:bodyPr/>
          <a:lstStyle/>
          <a:p>
            <a:r>
              <a:rPr lang="en-US" dirty="0"/>
              <a:t>The centrioles help the cell divide during mitosis and meiosis.  </a:t>
            </a:r>
          </a:p>
          <a:p>
            <a:r>
              <a:rPr lang="en-US" dirty="0"/>
              <a:t>We will go over this more when we dive into mitosis and meiosis. </a:t>
            </a:r>
          </a:p>
        </p:txBody>
      </p:sp>
      <p:pic>
        <p:nvPicPr>
          <p:cNvPr id="5" name="Content Placeholder 4">
            <a:extLst>
              <a:ext uri="{FF2B5EF4-FFF2-40B4-BE49-F238E27FC236}">
                <a16:creationId xmlns:a16="http://schemas.microsoft.com/office/drawing/2014/main" id="{4C4859BA-ED70-3C47-92DC-D4D0DB60B5B7}"/>
              </a:ext>
            </a:extLst>
          </p:cNvPr>
          <p:cNvPicPr>
            <a:picLocks noGrp="1" noChangeAspect="1"/>
          </p:cNvPicPr>
          <p:nvPr>
            <p:ph sz="half" idx="2"/>
          </p:nvPr>
        </p:nvPicPr>
        <p:blipFill>
          <a:blip r:embed="rId2"/>
          <a:stretch>
            <a:fillRect/>
          </a:stretch>
        </p:blipFill>
        <p:spPr>
          <a:xfrm>
            <a:off x="6283008" y="1606549"/>
            <a:ext cx="4689792" cy="3819911"/>
          </a:xfrm>
          <a:prstGeom prst="rect">
            <a:avLst/>
          </a:prstGeom>
        </p:spPr>
      </p:pic>
    </p:spTree>
    <p:extLst>
      <p:ext uri="{BB962C8B-B14F-4D97-AF65-F5344CB8AC3E}">
        <p14:creationId xmlns:p14="http://schemas.microsoft.com/office/powerpoint/2010/main" val="305897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115DF-C4F9-D24D-A827-962207DAB714}"/>
              </a:ext>
            </a:extLst>
          </p:cNvPr>
          <p:cNvSpPr>
            <a:spLocks noGrp="1"/>
          </p:cNvSpPr>
          <p:nvPr>
            <p:ph type="title"/>
          </p:nvPr>
        </p:nvSpPr>
        <p:spPr/>
        <p:txBody>
          <a:bodyPr/>
          <a:lstStyle/>
          <a:p>
            <a:r>
              <a:rPr lang="en-US" dirty="0"/>
              <a:t>Cytoplasm </a:t>
            </a:r>
          </a:p>
        </p:txBody>
      </p:sp>
      <p:sp>
        <p:nvSpPr>
          <p:cNvPr id="3" name="Content Placeholder 2">
            <a:extLst>
              <a:ext uri="{FF2B5EF4-FFF2-40B4-BE49-F238E27FC236}">
                <a16:creationId xmlns:a16="http://schemas.microsoft.com/office/drawing/2014/main" id="{69474349-38F1-0849-A662-37A84F493D0D}"/>
              </a:ext>
            </a:extLst>
          </p:cNvPr>
          <p:cNvSpPr>
            <a:spLocks noGrp="1"/>
          </p:cNvSpPr>
          <p:nvPr>
            <p:ph sz="half" idx="1"/>
          </p:nvPr>
        </p:nvSpPr>
        <p:spPr/>
        <p:txBody>
          <a:bodyPr/>
          <a:lstStyle/>
          <a:p>
            <a:r>
              <a:rPr lang="en-US" dirty="0"/>
              <a:t>The cytoplasm helps hold the cell’s organelles in place. </a:t>
            </a:r>
          </a:p>
          <a:p>
            <a:r>
              <a:rPr lang="en-US" dirty="0"/>
              <a:t>Cytoplasm is defined as the jelly-like liquid that fills the inside of a cell. </a:t>
            </a:r>
          </a:p>
          <a:p>
            <a:r>
              <a:rPr lang="en-US" dirty="0"/>
              <a:t>It is important for the cell because it gives it structure. </a:t>
            </a:r>
          </a:p>
          <a:p>
            <a:r>
              <a:rPr lang="en-US" dirty="0"/>
              <a:t>Without it, the cell wouldn’t have a shape and would like a deflated balloon. </a:t>
            </a:r>
          </a:p>
        </p:txBody>
      </p:sp>
      <p:sp>
        <p:nvSpPr>
          <p:cNvPr id="4" name="Content Placeholder 3">
            <a:extLst>
              <a:ext uri="{FF2B5EF4-FFF2-40B4-BE49-F238E27FC236}">
                <a16:creationId xmlns:a16="http://schemas.microsoft.com/office/drawing/2014/main" id="{F77B51C7-0B79-4E42-957B-45A429137A37}"/>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FABAE1DF-E6F4-4A41-AED6-81DF6EC80DC7}"/>
              </a:ext>
            </a:extLst>
          </p:cNvPr>
          <p:cNvPicPr>
            <a:picLocks noChangeAspect="1"/>
          </p:cNvPicPr>
          <p:nvPr/>
        </p:nvPicPr>
        <p:blipFill>
          <a:blip r:embed="rId2"/>
          <a:stretch>
            <a:fillRect/>
          </a:stretch>
        </p:blipFill>
        <p:spPr>
          <a:xfrm>
            <a:off x="6172200" y="1723642"/>
            <a:ext cx="4867910" cy="4143758"/>
          </a:xfrm>
          <a:prstGeom prst="rect">
            <a:avLst/>
          </a:prstGeom>
        </p:spPr>
      </p:pic>
    </p:spTree>
    <p:extLst>
      <p:ext uri="{BB962C8B-B14F-4D97-AF65-F5344CB8AC3E}">
        <p14:creationId xmlns:p14="http://schemas.microsoft.com/office/powerpoint/2010/main" val="353219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F127D-3237-2447-9157-970E611AF35F}"/>
              </a:ext>
            </a:extLst>
          </p:cNvPr>
          <p:cNvSpPr>
            <a:spLocks noGrp="1"/>
          </p:cNvSpPr>
          <p:nvPr>
            <p:ph type="title"/>
          </p:nvPr>
        </p:nvSpPr>
        <p:spPr/>
        <p:txBody>
          <a:bodyPr/>
          <a:lstStyle/>
          <a:p>
            <a:r>
              <a:rPr lang="en-US" dirty="0"/>
              <a:t>Microfilaments </a:t>
            </a:r>
          </a:p>
        </p:txBody>
      </p:sp>
      <p:sp>
        <p:nvSpPr>
          <p:cNvPr id="3" name="Content Placeholder 2">
            <a:extLst>
              <a:ext uri="{FF2B5EF4-FFF2-40B4-BE49-F238E27FC236}">
                <a16:creationId xmlns:a16="http://schemas.microsoft.com/office/drawing/2014/main" id="{C93AFFAF-F74E-C748-B0E9-B831C92D3AFB}"/>
              </a:ext>
            </a:extLst>
          </p:cNvPr>
          <p:cNvSpPr>
            <a:spLocks noGrp="1"/>
          </p:cNvSpPr>
          <p:nvPr>
            <p:ph sz="half" idx="1"/>
          </p:nvPr>
        </p:nvSpPr>
        <p:spPr/>
        <p:txBody>
          <a:bodyPr/>
          <a:lstStyle/>
          <a:p>
            <a:r>
              <a:rPr lang="en-US" dirty="0"/>
              <a:t>The microfilaments are what helps provide a structural support of the cytoskeleton. </a:t>
            </a:r>
          </a:p>
        </p:txBody>
      </p:sp>
      <p:pic>
        <p:nvPicPr>
          <p:cNvPr id="5" name="Content Placeholder 4">
            <a:extLst>
              <a:ext uri="{FF2B5EF4-FFF2-40B4-BE49-F238E27FC236}">
                <a16:creationId xmlns:a16="http://schemas.microsoft.com/office/drawing/2014/main" id="{C0A7BA60-2560-D048-99FC-87EDD3C5A88D}"/>
              </a:ext>
            </a:extLst>
          </p:cNvPr>
          <p:cNvPicPr>
            <a:picLocks noGrp="1" noChangeAspect="1"/>
          </p:cNvPicPr>
          <p:nvPr>
            <p:ph sz="half" idx="2"/>
          </p:nvPr>
        </p:nvPicPr>
        <p:blipFill>
          <a:blip r:embed="rId2"/>
          <a:stretch>
            <a:fillRect/>
          </a:stretch>
        </p:blipFill>
        <p:spPr>
          <a:xfrm>
            <a:off x="6047986" y="868679"/>
            <a:ext cx="5661659" cy="5661659"/>
          </a:xfrm>
          <a:prstGeom prst="rect">
            <a:avLst/>
          </a:prstGeom>
        </p:spPr>
      </p:pic>
      <p:cxnSp>
        <p:nvCxnSpPr>
          <p:cNvPr id="7" name="Straight Arrow Connector 6">
            <a:extLst>
              <a:ext uri="{FF2B5EF4-FFF2-40B4-BE49-F238E27FC236}">
                <a16:creationId xmlns:a16="http://schemas.microsoft.com/office/drawing/2014/main" id="{28FF6729-7A98-F942-BC1F-4CE667EA8D0B}"/>
              </a:ext>
            </a:extLst>
          </p:cNvPr>
          <p:cNvCxnSpPr>
            <a:cxnSpLocks/>
          </p:cNvCxnSpPr>
          <p:nvPr/>
        </p:nvCxnSpPr>
        <p:spPr>
          <a:xfrm>
            <a:off x="4983480" y="1143000"/>
            <a:ext cx="2651760" cy="3992880"/>
          </a:xfrm>
          <a:prstGeom prst="straightConnector1">
            <a:avLst/>
          </a:prstGeom>
          <a:ln>
            <a:solidFill>
              <a:srgbClr val="00B050"/>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495058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C70BA-737E-034F-B686-10722447F40C}"/>
              </a:ext>
            </a:extLst>
          </p:cNvPr>
          <p:cNvSpPr>
            <a:spLocks noGrp="1"/>
          </p:cNvSpPr>
          <p:nvPr>
            <p:ph type="title"/>
          </p:nvPr>
        </p:nvSpPr>
        <p:spPr/>
        <p:txBody>
          <a:bodyPr/>
          <a:lstStyle/>
          <a:p>
            <a:r>
              <a:rPr lang="en-US" dirty="0"/>
              <a:t>Microvilli </a:t>
            </a:r>
          </a:p>
        </p:txBody>
      </p:sp>
      <p:sp>
        <p:nvSpPr>
          <p:cNvPr id="3" name="Content Placeholder 2">
            <a:extLst>
              <a:ext uri="{FF2B5EF4-FFF2-40B4-BE49-F238E27FC236}">
                <a16:creationId xmlns:a16="http://schemas.microsoft.com/office/drawing/2014/main" id="{28512B51-2F26-7745-A2B5-034B1A0749D6}"/>
              </a:ext>
            </a:extLst>
          </p:cNvPr>
          <p:cNvSpPr>
            <a:spLocks noGrp="1"/>
          </p:cNvSpPr>
          <p:nvPr>
            <p:ph sz="half" idx="1"/>
          </p:nvPr>
        </p:nvSpPr>
        <p:spPr/>
        <p:txBody>
          <a:bodyPr/>
          <a:lstStyle/>
          <a:p>
            <a:r>
              <a:rPr lang="en-US" dirty="0"/>
              <a:t>The microvilli’s job is to absorb nutrients for the cell and helps with the cell movement. </a:t>
            </a:r>
          </a:p>
        </p:txBody>
      </p:sp>
      <p:pic>
        <p:nvPicPr>
          <p:cNvPr id="5" name="Content Placeholder 4">
            <a:extLst>
              <a:ext uri="{FF2B5EF4-FFF2-40B4-BE49-F238E27FC236}">
                <a16:creationId xmlns:a16="http://schemas.microsoft.com/office/drawing/2014/main" id="{521D8F2F-9FC2-9640-AA37-F046CD892FBA}"/>
              </a:ext>
            </a:extLst>
          </p:cNvPr>
          <p:cNvPicPr>
            <a:picLocks noGrp="1" noChangeAspect="1"/>
          </p:cNvPicPr>
          <p:nvPr>
            <p:ph sz="half" idx="2"/>
          </p:nvPr>
        </p:nvPicPr>
        <p:blipFill>
          <a:blip r:embed="rId2"/>
          <a:stretch>
            <a:fillRect/>
          </a:stretch>
        </p:blipFill>
        <p:spPr>
          <a:xfrm>
            <a:off x="6377941" y="1097280"/>
            <a:ext cx="5187786" cy="5473352"/>
          </a:xfrm>
          <a:prstGeom prst="rect">
            <a:avLst/>
          </a:prstGeom>
        </p:spPr>
      </p:pic>
      <p:sp>
        <p:nvSpPr>
          <p:cNvPr id="7" name="Right Arrow 6">
            <a:extLst>
              <a:ext uri="{FF2B5EF4-FFF2-40B4-BE49-F238E27FC236}">
                <a16:creationId xmlns:a16="http://schemas.microsoft.com/office/drawing/2014/main" id="{31173488-8746-D148-9B5B-2D6D284BC8DE}"/>
              </a:ext>
            </a:extLst>
          </p:cNvPr>
          <p:cNvSpPr/>
          <p:nvPr/>
        </p:nvSpPr>
        <p:spPr>
          <a:xfrm rot="6855799">
            <a:off x="8915401" y="854774"/>
            <a:ext cx="1005840" cy="9829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5160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6CD15-0F14-B74B-9F7E-5CD6453AF5FD}"/>
              </a:ext>
            </a:extLst>
          </p:cNvPr>
          <p:cNvSpPr>
            <a:spLocks noGrp="1"/>
          </p:cNvSpPr>
          <p:nvPr>
            <p:ph type="title"/>
          </p:nvPr>
        </p:nvSpPr>
        <p:spPr/>
        <p:txBody>
          <a:bodyPr/>
          <a:lstStyle/>
          <a:p>
            <a:r>
              <a:rPr lang="en-US" dirty="0"/>
              <a:t>Nucleus </a:t>
            </a:r>
          </a:p>
        </p:txBody>
      </p:sp>
      <p:sp>
        <p:nvSpPr>
          <p:cNvPr id="3" name="Content Placeholder 2">
            <a:extLst>
              <a:ext uri="{FF2B5EF4-FFF2-40B4-BE49-F238E27FC236}">
                <a16:creationId xmlns:a16="http://schemas.microsoft.com/office/drawing/2014/main" id="{85503CFC-DA81-4241-9AD1-801A1C412A98}"/>
              </a:ext>
            </a:extLst>
          </p:cNvPr>
          <p:cNvSpPr>
            <a:spLocks noGrp="1"/>
          </p:cNvSpPr>
          <p:nvPr>
            <p:ph sz="half" idx="1"/>
          </p:nvPr>
        </p:nvSpPr>
        <p:spPr/>
        <p:txBody>
          <a:bodyPr/>
          <a:lstStyle/>
          <a:p>
            <a:r>
              <a:rPr lang="en-US" dirty="0"/>
              <a:t>The nucleus is what sores the DNA or the cell and it also coordinates the cells activities.</a:t>
            </a:r>
          </a:p>
          <a:p>
            <a:r>
              <a:rPr lang="en-US" dirty="0"/>
              <a:t>This is basically the cells brain so to speak. </a:t>
            </a:r>
          </a:p>
          <a:p>
            <a:r>
              <a:rPr lang="en-US" dirty="0"/>
              <a:t>This is the control center of the cell. </a:t>
            </a:r>
          </a:p>
          <a:p>
            <a:r>
              <a:rPr lang="en-US" dirty="0"/>
              <a:t>This is because it has instructions for all the other parts of the cell to help them do their jobs right. </a:t>
            </a:r>
          </a:p>
        </p:txBody>
      </p:sp>
      <p:pic>
        <p:nvPicPr>
          <p:cNvPr id="5" name="Content Placeholder 4">
            <a:extLst>
              <a:ext uri="{FF2B5EF4-FFF2-40B4-BE49-F238E27FC236}">
                <a16:creationId xmlns:a16="http://schemas.microsoft.com/office/drawing/2014/main" id="{8D83A01D-DD9F-2A43-906B-43D31791F261}"/>
              </a:ext>
            </a:extLst>
          </p:cNvPr>
          <p:cNvPicPr>
            <a:picLocks noGrp="1" noChangeAspect="1"/>
          </p:cNvPicPr>
          <p:nvPr>
            <p:ph sz="half" idx="2"/>
          </p:nvPr>
        </p:nvPicPr>
        <p:blipFill>
          <a:blip r:embed="rId2"/>
          <a:stretch>
            <a:fillRect/>
          </a:stretch>
        </p:blipFill>
        <p:spPr>
          <a:xfrm>
            <a:off x="6447123" y="1875790"/>
            <a:ext cx="5126013" cy="3404870"/>
          </a:xfrm>
          <a:prstGeom prst="rect">
            <a:avLst/>
          </a:prstGeom>
        </p:spPr>
      </p:pic>
    </p:spTree>
    <p:extLst>
      <p:ext uri="{BB962C8B-B14F-4D97-AF65-F5344CB8AC3E}">
        <p14:creationId xmlns:p14="http://schemas.microsoft.com/office/powerpoint/2010/main" val="3083977840"/>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{52339EAF-F9AD-6C4F-803B-4FDF812D5205}tf10001072</Template>
  <TotalTime>66</TotalTime>
  <Words>625</Words>
  <Application>Microsoft Macintosh PowerPoint</Application>
  <PresentationFormat>Widescreen</PresentationFormat>
  <Paragraphs>56</Paragraphs>
  <Slides>20</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20</vt:i4>
      </vt:variant>
    </vt:vector>
  </HeadingPairs>
  <TitlesOfParts>
    <vt:vector size="22" baseType="lpstr">
      <vt:lpstr>Franklin Gothic Book</vt:lpstr>
      <vt:lpstr>Crop</vt:lpstr>
      <vt:lpstr>Animal Cells </vt:lpstr>
      <vt:lpstr>What is an Animal Cell ? </vt:lpstr>
      <vt:lpstr>Vocabulary Terms: </vt:lpstr>
      <vt:lpstr>Cell Membrane </vt:lpstr>
      <vt:lpstr>Centrioles </vt:lpstr>
      <vt:lpstr>Cytoplasm </vt:lpstr>
      <vt:lpstr>Microfilaments </vt:lpstr>
      <vt:lpstr>Microvilli </vt:lpstr>
      <vt:lpstr>Nucleus </vt:lpstr>
      <vt:lpstr>Ribosomes </vt:lpstr>
      <vt:lpstr>Lysosomes </vt:lpstr>
      <vt:lpstr>Mitochondria </vt:lpstr>
      <vt:lpstr>Endoplasmic Reticulum  </vt:lpstr>
      <vt:lpstr>Microtubules </vt:lpstr>
      <vt:lpstr>Golgi Apparatus </vt:lpstr>
      <vt:lpstr>Peroxisomes </vt:lpstr>
      <vt:lpstr>Vacuole </vt:lpstr>
      <vt:lpstr>Cytoskeleton </vt:lpstr>
      <vt:lpstr>Secretory Vesicles </vt:lpstr>
      <vt:lpstr>PowerPoint Presentation</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Animal Cells </dc:title>
  <dc:creator>Petty Stephan</dc:creator>
  <cp:lastModifiedBy>Petty Stephan</cp:lastModifiedBy>
  <cp:revision>8</cp:revision>
  <dcterms:created xsi:type="dcterms:W3CDTF">2018-11-18T20:52:12Z</dcterms:created>
  <dcterms:modified xsi:type="dcterms:W3CDTF">2018-11-19T20:11:18Z</dcterms:modified>
</cp:coreProperties>
</file>