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9"/>
  </p:normalViewPr>
  <p:slideViewPr>
    <p:cSldViewPr snapToGrid="0" snapToObjects="1">
      <p:cViewPr varScale="1">
        <p:scale>
          <a:sx n="90" d="100"/>
          <a:sy n="90" d="100"/>
        </p:scale>
        <p:origin x="23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184DA70-C731-4C70-880D-CCD4705E623C}" type="datetime1">
              <a:rPr lang="en-US" smtClean="0"/>
              <a:t>11/14/19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A98EE3D-8CD1-4C3F-BD1C-C98C9596463C}"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827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11556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67166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986312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91020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11/14/19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86779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11/14/19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52616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598815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178133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E1D723-8F53-4F53-90B0-1982A396982E}" type="datetime1">
              <a:rPr lang="en-US" smtClean="0"/>
              <a:t>11/14/19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9256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988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96293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11/14/19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255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93673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11/14/19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630245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11/14/19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367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11/14/19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320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274792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11/14/19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56789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2D6E202-B606-4609-B914-27C9371A1F6D}" type="datetime1">
              <a:rPr lang="en-US" smtClean="0"/>
              <a:t>11/14/19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952829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www.ronclarkacademy.com/fast-facts" TargetMode="External"/><Relationship Id="rId2" Type="http://schemas.openxmlformats.org/officeDocument/2006/relationships/hyperlink" Target="https://www.rcahousesystem.com/" TargetMode="External"/><Relationship Id="rId1" Type="http://schemas.openxmlformats.org/officeDocument/2006/relationships/slideLayout" Target="../slideLayouts/slideLayout18.xml"/><Relationship Id="rId6" Type="http://schemas.openxmlformats.org/officeDocument/2006/relationships/hyperlink" Target="http://www.greeceandroid.gr/dev/1000-greeceandroid-thank-you" TargetMode="External"/><Relationship Id="rId5" Type="http://schemas.openxmlformats.org/officeDocument/2006/relationships/image" Target="../media/image6.jpg"/><Relationship Id="rId4" Type="http://schemas.openxmlformats.org/officeDocument/2006/relationships/hyperlink" Target="https://harrypotter.fandom.com/wiki/Hogwarts_Hous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1057-CE82-294C-BBC1-93669DFBD14D}"/>
              </a:ext>
            </a:extLst>
          </p:cNvPr>
          <p:cNvSpPr>
            <a:spLocks noGrp="1"/>
          </p:cNvSpPr>
          <p:nvPr>
            <p:ph type="ctrTitle"/>
          </p:nvPr>
        </p:nvSpPr>
        <p:spPr/>
        <p:txBody>
          <a:bodyPr/>
          <a:lstStyle/>
          <a:p>
            <a:r>
              <a:rPr lang="en-US" dirty="0"/>
              <a:t>The House System</a:t>
            </a:r>
          </a:p>
        </p:txBody>
      </p:sp>
      <p:sp>
        <p:nvSpPr>
          <p:cNvPr id="3" name="Subtitle 2">
            <a:extLst>
              <a:ext uri="{FF2B5EF4-FFF2-40B4-BE49-F238E27FC236}">
                <a16:creationId xmlns:a16="http://schemas.microsoft.com/office/drawing/2014/main" id="{BC6A53AD-052E-D84A-B707-2795E32237DD}"/>
              </a:ext>
            </a:extLst>
          </p:cNvPr>
          <p:cNvSpPr>
            <a:spLocks noGrp="1"/>
          </p:cNvSpPr>
          <p:nvPr>
            <p:ph type="subTitle" idx="1"/>
          </p:nvPr>
        </p:nvSpPr>
        <p:spPr/>
        <p:txBody>
          <a:bodyPr>
            <a:normAutofit fontScale="25000" lnSpcReduction="20000"/>
          </a:bodyPr>
          <a:lstStyle/>
          <a:p>
            <a:r>
              <a:rPr lang="en-US" sz="19200" dirty="0"/>
              <a:t>Its Origin, Its Purpose, Our Houses</a:t>
            </a:r>
          </a:p>
          <a:p>
            <a:endParaRPr lang="en-US" dirty="0"/>
          </a:p>
          <a:p>
            <a:endParaRPr lang="en-US" dirty="0"/>
          </a:p>
          <a:p>
            <a:r>
              <a:rPr lang="en-US" sz="8000" dirty="0"/>
              <a:t>Reagan Donald</a:t>
            </a:r>
          </a:p>
          <a:p>
            <a:r>
              <a:rPr lang="en-US" sz="8000" dirty="0" err="1"/>
              <a:t>reagan.donald@smail.astate.edu</a:t>
            </a:r>
            <a:endParaRPr lang="en-US" sz="8000" dirty="0"/>
          </a:p>
        </p:txBody>
      </p:sp>
    </p:spTree>
    <p:extLst>
      <p:ext uri="{BB962C8B-B14F-4D97-AF65-F5344CB8AC3E}">
        <p14:creationId xmlns:p14="http://schemas.microsoft.com/office/powerpoint/2010/main" val="458934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C52D-8B8E-B64E-B4D1-111A159A9FFF}"/>
              </a:ext>
            </a:extLst>
          </p:cNvPr>
          <p:cNvSpPr>
            <a:spLocks noGrp="1"/>
          </p:cNvSpPr>
          <p:nvPr>
            <p:ph type="title"/>
          </p:nvPr>
        </p:nvSpPr>
        <p:spPr/>
        <p:txBody>
          <a:bodyPr/>
          <a:lstStyle/>
          <a:p>
            <a:r>
              <a:rPr lang="en-US" dirty="0" err="1"/>
              <a:t>Potentia</a:t>
            </a:r>
            <a:endParaRPr lang="en-US" dirty="0"/>
          </a:p>
        </p:txBody>
      </p:sp>
      <p:sp>
        <p:nvSpPr>
          <p:cNvPr id="3" name="Content Placeholder 2">
            <a:extLst>
              <a:ext uri="{FF2B5EF4-FFF2-40B4-BE49-F238E27FC236}">
                <a16:creationId xmlns:a16="http://schemas.microsoft.com/office/drawing/2014/main" id="{F48FF2D1-54E2-524F-8B8F-7C36212E4F35}"/>
              </a:ext>
            </a:extLst>
          </p:cNvPr>
          <p:cNvSpPr>
            <a:spLocks noGrp="1"/>
          </p:cNvSpPr>
          <p:nvPr>
            <p:ph idx="1"/>
          </p:nvPr>
        </p:nvSpPr>
        <p:spPr/>
        <p:txBody>
          <a:bodyPr/>
          <a:lstStyle/>
          <a:p>
            <a:r>
              <a:rPr lang="en-US" sz="2400" dirty="0" err="1"/>
              <a:t>Potentia</a:t>
            </a:r>
            <a:r>
              <a:rPr lang="en-US" sz="2400" dirty="0"/>
              <a:t>, otherwise known as the black house. The name means power, force and might. </a:t>
            </a:r>
          </a:p>
          <a:p>
            <a:r>
              <a:rPr lang="en-US" sz="2400" dirty="0"/>
              <a:t>They pride themselves on their strength, physically and mentally. Some may say they are the most powerful house, but will they be powerful enough to be awarded the most house points?</a:t>
            </a:r>
          </a:p>
          <a:p>
            <a:endParaRPr lang="en-US" dirty="0"/>
          </a:p>
        </p:txBody>
      </p:sp>
    </p:spTree>
    <p:extLst>
      <p:ext uri="{BB962C8B-B14F-4D97-AF65-F5344CB8AC3E}">
        <p14:creationId xmlns:p14="http://schemas.microsoft.com/office/powerpoint/2010/main" val="270335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E13B-8C47-FB4C-93A6-2642293D2B58}"/>
              </a:ext>
            </a:extLst>
          </p:cNvPr>
          <p:cNvSpPr>
            <a:spLocks noGrp="1"/>
          </p:cNvSpPr>
          <p:nvPr>
            <p:ph type="title"/>
          </p:nvPr>
        </p:nvSpPr>
        <p:spPr/>
        <p:txBody>
          <a:bodyPr>
            <a:normAutofit fontScale="90000"/>
          </a:bodyPr>
          <a:lstStyle/>
          <a:p>
            <a:r>
              <a:rPr lang="en-US" dirty="0"/>
              <a:t>What I Expect for the House System This Year</a:t>
            </a:r>
          </a:p>
        </p:txBody>
      </p:sp>
      <p:sp>
        <p:nvSpPr>
          <p:cNvPr id="4" name="Content Placeholder 3">
            <a:extLst>
              <a:ext uri="{FF2B5EF4-FFF2-40B4-BE49-F238E27FC236}">
                <a16:creationId xmlns:a16="http://schemas.microsoft.com/office/drawing/2014/main" id="{1E4676D9-7668-1E4E-B1D9-EA06429AA8BF}"/>
              </a:ext>
            </a:extLst>
          </p:cNvPr>
          <p:cNvSpPr>
            <a:spLocks noGrp="1"/>
          </p:cNvSpPr>
          <p:nvPr>
            <p:ph sz="half" idx="1"/>
          </p:nvPr>
        </p:nvSpPr>
        <p:spPr/>
        <p:txBody>
          <a:bodyPr>
            <a:normAutofit/>
          </a:bodyPr>
          <a:lstStyle/>
          <a:p>
            <a:r>
              <a:rPr lang="en-US" sz="2400" dirty="0"/>
              <a:t>More student-led activities</a:t>
            </a:r>
          </a:p>
          <a:p>
            <a:r>
              <a:rPr lang="en-US" sz="2400" dirty="0"/>
              <a:t>Chants, Crests, Handshake created for all houses—by students</a:t>
            </a:r>
          </a:p>
          <a:p>
            <a:r>
              <a:rPr lang="en-US" sz="2400" dirty="0"/>
              <a:t>More people calling the houses by name and not by color</a:t>
            </a:r>
          </a:p>
        </p:txBody>
      </p:sp>
      <p:sp>
        <p:nvSpPr>
          <p:cNvPr id="5" name="Content Placeholder 4">
            <a:extLst>
              <a:ext uri="{FF2B5EF4-FFF2-40B4-BE49-F238E27FC236}">
                <a16:creationId xmlns:a16="http://schemas.microsoft.com/office/drawing/2014/main" id="{CD7F5DA6-D26C-EB45-BE98-06488292C954}"/>
              </a:ext>
            </a:extLst>
          </p:cNvPr>
          <p:cNvSpPr>
            <a:spLocks noGrp="1"/>
          </p:cNvSpPr>
          <p:nvPr>
            <p:ph sz="half" idx="2"/>
          </p:nvPr>
        </p:nvSpPr>
        <p:spPr/>
        <p:txBody>
          <a:bodyPr>
            <a:normAutofit/>
          </a:bodyPr>
          <a:lstStyle/>
          <a:p>
            <a:r>
              <a:rPr lang="en-US" sz="2400" dirty="0"/>
              <a:t>Student committees for each house</a:t>
            </a:r>
          </a:p>
          <a:p>
            <a:r>
              <a:rPr lang="en-US" sz="2400" dirty="0"/>
              <a:t>Points given out for good behavior</a:t>
            </a:r>
          </a:p>
          <a:p>
            <a:r>
              <a:rPr lang="en-US" sz="2400" dirty="0"/>
              <a:t>Banquet decorated in the colors of the end of the year winner</a:t>
            </a:r>
          </a:p>
        </p:txBody>
      </p:sp>
    </p:spTree>
    <p:extLst>
      <p:ext uri="{BB962C8B-B14F-4D97-AF65-F5344CB8AC3E}">
        <p14:creationId xmlns:p14="http://schemas.microsoft.com/office/powerpoint/2010/main" val="75974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B487-1FBC-294D-921B-5B47F5E41381}"/>
              </a:ext>
            </a:extLst>
          </p:cNvPr>
          <p:cNvSpPr>
            <a:spLocks noGrp="1"/>
          </p:cNvSpPr>
          <p:nvPr>
            <p:ph type="title"/>
          </p:nvPr>
        </p:nvSpPr>
        <p:spPr/>
        <p:txBody>
          <a:bodyPr/>
          <a:lstStyle/>
          <a:p>
            <a:r>
              <a:rPr lang="en-US" dirty="0"/>
              <a:t>Reference Page</a:t>
            </a:r>
          </a:p>
        </p:txBody>
      </p:sp>
      <p:sp>
        <p:nvSpPr>
          <p:cNvPr id="5" name="Content Placeholder 4">
            <a:extLst>
              <a:ext uri="{FF2B5EF4-FFF2-40B4-BE49-F238E27FC236}">
                <a16:creationId xmlns:a16="http://schemas.microsoft.com/office/drawing/2014/main" id="{4F225A4C-9811-104F-99AC-E10CDFD4FC33}"/>
              </a:ext>
            </a:extLst>
          </p:cNvPr>
          <p:cNvSpPr>
            <a:spLocks noGrp="1"/>
          </p:cNvSpPr>
          <p:nvPr>
            <p:ph idx="1"/>
          </p:nvPr>
        </p:nvSpPr>
        <p:spPr/>
        <p:txBody>
          <a:bodyPr/>
          <a:lstStyle/>
          <a:p>
            <a:r>
              <a:rPr lang="en-US" dirty="0">
                <a:hlinkClick r:id="rId2"/>
              </a:rPr>
              <a:t>https://www.rcahousesystem.com</a:t>
            </a:r>
            <a:endParaRPr lang="en-US" dirty="0"/>
          </a:p>
          <a:p>
            <a:r>
              <a:rPr lang="en-US" dirty="0">
                <a:hlinkClick r:id="rId3"/>
              </a:rPr>
              <a:t>http://www.ronclarkacademy.com/fast-facts</a:t>
            </a:r>
            <a:endParaRPr lang="en-US" dirty="0"/>
          </a:p>
          <a:p>
            <a:r>
              <a:rPr lang="en-US" dirty="0">
                <a:hlinkClick r:id="rId4"/>
              </a:rPr>
              <a:t>https://harrypotter.fandom.com/wiki/Hogwarts_Houses</a:t>
            </a:r>
            <a:endParaRPr lang="en-US" dirty="0"/>
          </a:p>
          <a:p>
            <a:endParaRPr lang="en-US" dirty="0"/>
          </a:p>
        </p:txBody>
      </p:sp>
      <p:pic>
        <p:nvPicPr>
          <p:cNvPr id="7" name="Picture 6" descr="Greece Android - 1000 άρθρα και ένα μεγάλο ευχαριστώ">
            <a:extLst>
              <a:ext uri="{FF2B5EF4-FFF2-40B4-BE49-F238E27FC236}">
                <a16:creationId xmlns:a16="http://schemas.microsoft.com/office/drawing/2014/main" id="{35C6D82C-7083-4041-8069-051219FF766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701433" y="1837765"/>
            <a:ext cx="2381250" cy="2381250"/>
          </a:xfrm>
          <a:prstGeom prst="rect">
            <a:avLst/>
          </a:prstGeom>
        </p:spPr>
      </p:pic>
    </p:spTree>
    <p:extLst>
      <p:ext uri="{BB962C8B-B14F-4D97-AF65-F5344CB8AC3E}">
        <p14:creationId xmlns:p14="http://schemas.microsoft.com/office/powerpoint/2010/main" val="2305284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2852-226A-CC40-BD07-B6672EE9DDF9}"/>
              </a:ext>
            </a:extLst>
          </p:cNvPr>
          <p:cNvSpPr>
            <a:spLocks noGrp="1"/>
          </p:cNvSpPr>
          <p:nvPr>
            <p:ph type="title"/>
          </p:nvPr>
        </p:nvSpPr>
        <p:spPr/>
        <p:txBody>
          <a:bodyPr/>
          <a:lstStyle/>
          <a:p>
            <a:r>
              <a:rPr lang="en-US" dirty="0"/>
              <a:t>The Origin of the House System</a:t>
            </a:r>
          </a:p>
        </p:txBody>
      </p:sp>
      <p:sp>
        <p:nvSpPr>
          <p:cNvPr id="3" name="Content Placeholder 2">
            <a:extLst>
              <a:ext uri="{FF2B5EF4-FFF2-40B4-BE49-F238E27FC236}">
                <a16:creationId xmlns:a16="http://schemas.microsoft.com/office/drawing/2014/main" id="{36788DC0-6589-3B42-A17B-C896239CFB1C}"/>
              </a:ext>
            </a:extLst>
          </p:cNvPr>
          <p:cNvSpPr>
            <a:spLocks noGrp="1"/>
          </p:cNvSpPr>
          <p:nvPr>
            <p:ph idx="1"/>
          </p:nvPr>
        </p:nvSpPr>
        <p:spPr/>
        <p:txBody>
          <a:bodyPr/>
          <a:lstStyle/>
          <a:p>
            <a:r>
              <a:rPr lang="en-US" sz="2400" dirty="0"/>
              <a:t>Harry Potter</a:t>
            </a:r>
          </a:p>
          <a:p>
            <a:pPr lvl="1"/>
            <a:r>
              <a:rPr lang="en-US" sz="2400" dirty="0"/>
              <a:t>J.K. Rowling’s very famous series includes 4 houses.</a:t>
            </a:r>
          </a:p>
          <a:p>
            <a:pPr lvl="2"/>
            <a:r>
              <a:rPr lang="en-US" sz="2400" dirty="0"/>
              <a:t>Gryffindor, Slytherin, Hufflepuff, Ravenclaw</a:t>
            </a:r>
          </a:p>
          <a:p>
            <a:r>
              <a:rPr lang="en-US" sz="2400" dirty="0"/>
              <a:t>Many people use the </a:t>
            </a:r>
            <a:r>
              <a:rPr lang="en-US" sz="2400" dirty="0" err="1"/>
              <a:t>Pottermore</a:t>
            </a:r>
            <a:r>
              <a:rPr lang="en-US" sz="2400" dirty="0"/>
              <a:t> quiz to have themselves sorted into these houses</a:t>
            </a:r>
          </a:p>
          <a:p>
            <a:r>
              <a:rPr lang="en-US" sz="2600" dirty="0"/>
              <a:t>Some even feel connected to a specific house without taking the quiz</a:t>
            </a:r>
          </a:p>
          <a:p>
            <a:endParaRPr lang="en-US" dirty="0"/>
          </a:p>
        </p:txBody>
      </p:sp>
      <p:pic>
        <p:nvPicPr>
          <p:cNvPr id="5" name="Picture 4">
            <a:extLst>
              <a:ext uri="{FF2B5EF4-FFF2-40B4-BE49-F238E27FC236}">
                <a16:creationId xmlns:a16="http://schemas.microsoft.com/office/drawing/2014/main" id="{03E44F3B-5AFE-4146-B958-C0F594FA737D}"/>
              </a:ext>
            </a:extLst>
          </p:cNvPr>
          <p:cNvPicPr>
            <a:picLocks noChangeAspect="1"/>
          </p:cNvPicPr>
          <p:nvPr/>
        </p:nvPicPr>
        <p:blipFill>
          <a:blip r:embed="rId2"/>
          <a:stretch>
            <a:fillRect/>
          </a:stretch>
        </p:blipFill>
        <p:spPr>
          <a:xfrm>
            <a:off x="9657372" y="1483415"/>
            <a:ext cx="1745812" cy="1950756"/>
          </a:xfrm>
          <a:prstGeom prst="rect">
            <a:avLst/>
          </a:prstGeom>
        </p:spPr>
      </p:pic>
    </p:spTree>
    <p:extLst>
      <p:ext uri="{BB962C8B-B14F-4D97-AF65-F5344CB8AC3E}">
        <p14:creationId xmlns:p14="http://schemas.microsoft.com/office/powerpoint/2010/main" val="31289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9" presetID="2" presetClass="entr" presetSubtype="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9DA3-2249-7643-A4E3-B8A84E41F785}"/>
              </a:ext>
            </a:extLst>
          </p:cNvPr>
          <p:cNvSpPr>
            <a:spLocks noGrp="1"/>
          </p:cNvSpPr>
          <p:nvPr>
            <p:ph type="title"/>
          </p:nvPr>
        </p:nvSpPr>
        <p:spPr/>
        <p:txBody>
          <a:bodyPr/>
          <a:lstStyle/>
          <a:p>
            <a:r>
              <a:rPr lang="en-US" dirty="0"/>
              <a:t>Ron Clark’s Influence </a:t>
            </a:r>
          </a:p>
        </p:txBody>
      </p:sp>
      <p:sp>
        <p:nvSpPr>
          <p:cNvPr id="3" name="Content Placeholder 2">
            <a:extLst>
              <a:ext uri="{FF2B5EF4-FFF2-40B4-BE49-F238E27FC236}">
                <a16:creationId xmlns:a16="http://schemas.microsoft.com/office/drawing/2014/main" id="{64A44A10-36A6-9649-B6EC-2F3B93AB9408}"/>
              </a:ext>
            </a:extLst>
          </p:cNvPr>
          <p:cNvSpPr>
            <a:spLocks noGrp="1"/>
          </p:cNvSpPr>
          <p:nvPr>
            <p:ph idx="1"/>
          </p:nvPr>
        </p:nvSpPr>
        <p:spPr/>
        <p:txBody>
          <a:bodyPr>
            <a:normAutofit/>
          </a:bodyPr>
          <a:lstStyle/>
          <a:p>
            <a:r>
              <a:rPr lang="en-US" sz="2400" dirty="0"/>
              <a:t>Although the idea of a house system originates from Harry Potter, many schools got the idea to implement them in real life from Ron Clark</a:t>
            </a:r>
          </a:p>
          <a:p>
            <a:r>
              <a:rPr lang="en-US" sz="2400" dirty="0"/>
              <a:t>His school is split into four houses as well</a:t>
            </a:r>
          </a:p>
          <a:p>
            <a:pPr lvl="2"/>
            <a:r>
              <a:rPr lang="en-US" sz="2400" dirty="0" err="1"/>
              <a:t>Altruismo</a:t>
            </a:r>
            <a:r>
              <a:rPr lang="en-US" sz="2400" dirty="0"/>
              <a:t>, </a:t>
            </a:r>
            <a:r>
              <a:rPr lang="en-US" sz="2400" dirty="0" err="1"/>
              <a:t>Reveur</a:t>
            </a:r>
            <a:r>
              <a:rPr lang="en-US" sz="2400" dirty="0"/>
              <a:t>, Amistad, </a:t>
            </a:r>
            <a:r>
              <a:rPr lang="en-US" sz="2400" dirty="0" err="1"/>
              <a:t>Isibindi</a:t>
            </a:r>
            <a:endParaRPr lang="en-US" sz="2400" dirty="0"/>
          </a:p>
          <a:p>
            <a:pPr marL="914400" lvl="2" indent="0">
              <a:buNone/>
            </a:pPr>
            <a:endParaRPr lang="en-US" sz="2400" dirty="0"/>
          </a:p>
          <a:p>
            <a:r>
              <a:rPr lang="en-US" sz="2400" dirty="0"/>
              <a:t>Many schools have used the same houses and Ron Clark or made their own</a:t>
            </a:r>
          </a:p>
        </p:txBody>
      </p:sp>
      <p:pic>
        <p:nvPicPr>
          <p:cNvPr id="5" name="Picture 4">
            <a:extLst>
              <a:ext uri="{FF2B5EF4-FFF2-40B4-BE49-F238E27FC236}">
                <a16:creationId xmlns:a16="http://schemas.microsoft.com/office/drawing/2014/main" id="{27265741-EF5B-904A-9A56-17B00866283B}"/>
              </a:ext>
            </a:extLst>
          </p:cNvPr>
          <p:cNvPicPr>
            <a:picLocks noChangeAspect="1"/>
          </p:cNvPicPr>
          <p:nvPr/>
        </p:nvPicPr>
        <p:blipFill>
          <a:blip r:embed="rId2"/>
          <a:stretch>
            <a:fillRect/>
          </a:stretch>
        </p:blipFill>
        <p:spPr>
          <a:xfrm>
            <a:off x="10177712" y="2639913"/>
            <a:ext cx="1266921" cy="2183083"/>
          </a:xfrm>
          <a:prstGeom prst="rect">
            <a:avLst/>
          </a:prstGeom>
        </p:spPr>
      </p:pic>
    </p:spTree>
    <p:extLst>
      <p:ext uri="{BB962C8B-B14F-4D97-AF65-F5344CB8AC3E}">
        <p14:creationId xmlns:p14="http://schemas.microsoft.com/office/powerpoint/2010/main" val="38807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F809-C0F2-D740-B6F7-66E8FF87EFC5}"/>
              </a:ext>
            </a:extLst>
          </p:cNvPr>
          <p:cNvSpPr>
            <a:spLocks noGrp="1"/>
          </p:cNvSpPr>
          <p:nvPr>
            <p:ph type="title"/>
          </p:nvPr>
        </p:nvSpPr>
        <p:spPr/>
        <p:txBody>
          <a:bodyPr>
            <a:normAutofit fontScale="90000"/>
          </a:bodyPr>
          <a:lstStyle/>
          <a:p>
            <a:r>
              <a:rPr lang="en-US" dirty="0"/>
              <a:t>What Ron Clark has done for the House System</a:t>
            </a:r>
          </a:p>
        </p:txBody>
      </p:sp>
      <p:sp>
        <p:nvSpPr>
          <p:cNvPr id="3" name="Content Placeholder 2">
            <a:extLst>
              <a:ext uri="{FF2B5EF4-FFF2-40B4-BE49-F238E27FC236}">
                <a16:creationId xmlns:a16="http://schemas.microsoft.com/office/drawing/2014/main" id="{DF86792F-2B3A-3843-85C5-E1F32EF898E0}"/>
              </a:ext>
            </a:extLst>
          </p:cNvPr>
          <p:cNvSpPr>
            <a:spLocks noGrp="1"/>
          </p:cNvSpPr>
          <p:nvPr>
            <p:ph idx="1"/>
          </p:nvPr>
        </p:nvSpPr>
        <p:spPr/>
        <p:txBody>
          <a:bodyPr>
            <a:noAutofit/>
          </a:bodyPr>
          <a:lstStyle/>
          <a:p>
            <a:r>
              <a:rPr lang="en-US" sz="2400" dirty="0"/>
              <a:t>Created an app</a:t>
            </a:r>
          </a:p>
          <a:p>
            <a:pPr lvl="1"/>
            <a:r>
              <a:rPr lang="en-US" sz="2400" dirty="0"/>
              <a:t>Able to give points</a:t>
            </a:r>
          </a:p>
          <a:p>
            <a:pPr lvl="1"/>
            <a:r>
              <a:rPr lang="en-US" sz="2400" dirty="0"/>
              <a:t>Able to add your own houses or use his</a:t>
            </a:r>
          </a:p>
          <a:p>
            <a:pPr lvl="1"/>
            <a:r>
              <a:rPr lang="en-US" sz="2400" dirty="0"/>
              <a:t>If you use the same houses, you are able to see national points</a:t>
            </a:r>
          </a:p>
          <a:p>
            <a:r>
              <a:rPr lang="en-US" sz="2400" dirty="0"/>
              <a:t>Created guidelines to help other schools create their own system</a:t>
            </a:r>
          </a:p>
          <a:p>
            <a:r>
              <a:rPr lang="en-US" sz="2400" dirty="0"/>
              <a:t>Made his own information (crests, chants, </a:t>
            </a:r>
            <a:r>
              <a:rPr lang="en-US" sz="2400" dirty="0" err="1"/>
              <a:t>etc</a:t>
            </a:r>
            <a:r>
              <a:rPr lang="en-US" sz="2400" dirty="0"/>
              <a:t>) available for people who decide to use the same houses </a:t>
            </a:r>
          </a:p>
        </p:txBody>
      </p:sp>
    </p:spTree>
    <p:extLst>
      <p:ext uri="{BB962C8B-B14F-4D97-AF65-F5344CB8AC3E}">
        <p14:creationId xmlns:p14="http://schemas.microsoft.com/office/powerpoint/2010/main" val="331752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D488-36C4-564C-9F88-1B33F1D981AF}"/>
              </a:ext>
            </a:extLst>
          </p:cNvPr>
          <p:cNvSpPr>
            <a:spLocks noGrp="1"/>
          </p:cNvSpPr>
          <p:nvPr>
            <p:ph type="title"/>
          </p:nvPr>
        </p:nvSpPr>
        <p:spPr/>
        <p:txBody>
          <a:bodyPr/>
          <a:lstStyle/>
          <a:p>
            <a:r>
              <a:rPr lang="en-US" dirty="0"/>
              <a:t>The Purpose of the House System</a:t>
            </a:r>
          </a:p>
        </p:txBody>
      </p:sp>
      <p:sp>
        <p:nvSpPr>
          <p:cNvPr id="4" name="Content Placeholder 3">
            <a:extLst>
              <a:ext uri="{FF2B5EF4-FFF2-40B4-BE49-F238E27FC236}">
                <a16:creationId xmlns:a16="http://schemas.microsoft.com/office/drawing/2014/main" id="{117F45E2-6BFA-1B44-9AC9-60FCFDBA7165}"/>
              </a:ext>
            </a:extLst>
          </p:cNvPr>
          <p:cNvSpPr>
            <a:spLocks noGrp="1"/>
          </p:cNvSpPr>
          <p:nvPr>
            <p:ph sz="half" idx="1"/>
          </p:nvPr>
        </p:nvSpPr>
        <p:spPr/>
        <p:txBody>
          <a:bodyPr>
            <a:normAutofit/>
          </a:bodyPr>
          <a:lstStyle/>
          <a:p>
            <a:r>
              <a:rPr lang="en-US" sz="2400" dirty="0"/>
              <a:t>Build community within a school</a:t>
            </a:r>
          </a:p>
          <a:p>
            <a:r>
              <a:rPr lang="en-US" sz="2400" dirty="0"/>
              <a:t>Give students a tight knit group of friends, like a sorority or fraternity</a:t>
            </a:r>
          </a:p>
          <a:p>
            <a:r>
              <a:rPr lang="en-US" sz="2400" dirty="0"/>
              <a:t>Build school spirit</a:t>
            </a:r>
          </a:p>
        </p:txBody>
      </p:sp>
      <p:sp>
        <p:nvSpPr>
          <p:cNvPr id="5" name="Content Placeholder 4">
            <a:extLst>
              <a:ext uri="{FF2B5EF4-FFF2-40B4-BE49-F238E27FC236}">
                <a16:creationId xmlns:a16="http://schemas.microsoft.com/office/drawing/2014/main" id="{7BB6894F-ED22-C74F-BEB6-77011D650B25}"/>
              </a:ext>
            </a:extLst>
          </p:cNvPr>
          <p:cNvSpPr>
            <a:spLocks noGrp="1"/>
          </p:cNvSpPr>
          <p:nvPr>
            <p:ph sz="half" idx="2"/>
          </p:nvPr>
        </p:nvSpPr>
        <p:spPr/>
        <p:txBody>
          <a:bodyPr>
            <a:normAutofit/>
          </a:bodyPr>
          <a:lstStyle/>
          <a:p>
            <a:r>
              <a:rPr lang="en-US" sz="2400" dirty="0"/>
              <a:t>Have a built in school behavior plan</a:t>
            </a:r>
          </a:p>
          <a:p>
            <a:r>
              <a:rPr lang="en-US" sz="2400" dirty="0"/>
              <a:t>Give students external motivation for academics</a:t>
            </a:r>
          </a:p>
          <a:p>
            <a:r>
              <a:rPr lang="en-US" sz="2400" dirty="0"/>
              <a:t>Bring out the creativity in students</a:t>
            </a:r>
          </a:p>
        </p:txBody>
      </p:sp>
    </p:spTree>
    <p:extLst>
      <p:ext uri="{BB962C8B-B14F-4D97-AF65-F5344CB8AC3E}">
        <p14:creationId xmlns:p14="http://schemas.microsoft.com/office/powerpoint/2010/main" val="292427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258F-905B-A94D-AAA0-DE005FC92C8C}"/>
              </a:ext>
            </a:extLst>
          </p:cNvPr>
          <p:cNvSpPr>
            <a:spLocks noGrp="1"/>
          </p:cNvSpPr>
          <p:nvPr>
            <p:ph type="title"/>
          </p:nvPr>
        </p:nvSpPr>
        <p:spPr/>
        <p:txBody>
          <a:bodyPr/>
          <a:lstStyle/>
          <a:p>
            <a:r>
              <a:rPr lang="en-US" dirty="0"/>
              <a:t>Our Houses</a:t>
            </a:r>
          </a:p>
        </p:txBody>
      </p:sp>
      <p:sp>
        <p:nvSpPr>
          <p:cNvPr id="5" name="Content Placeholder 4">
            <a:extLst>
              <a:ext uri="{FF2B5EF4-FFF2-40B4-BE49-F238E27FC236}">
                <a16:creationId xmlns:a16="http://schemas.microsoft.com/office/drawing/2014/main" id="{C551FA7F-3AAF-5243-963E-71B962ED2A86}"/>
              </a:ext>
            </a:extLst>
          </p:cNvPr>
          <p:cNvSpPr>
            <a:spLocks noGrp="1"/>
          </p:cNvSpPr>
          <p:nvPr>
            <p:ph idx="1"/>
          </p:nvPr>
        </p:nvSpPr>
        <p:spPr/>
        <p:txBody>
          <a:bodyPr>
            <a:noAutofit/>
          </a:bodyPr>
          <a:lstStyle/>
          <a:p>
            <a:r>
              <a:rPr lang="en-US" sz="2400" dirty="0"/>
              <a:t>Here at Faulk, we have four houses like Ron Clark and Harry Potter</a:t>
            </a:r>
          </a:p>
          <a:p>
            <a:r>
              <a:rPr lang="en-US" sz="2400" dirty="0"/>
              <a:t>Our houses are</a:t>
            </a:r>
          </a:p>
          <a:p>
            <a:pPr lvl="1"/>
            <a:r>
              <a:rPr lang="en-US" sz="2400" dirty="0" err="1"/>
              <a:t>Ascensio</a:t>
            </a:r>
            <a:r>
              <a:rPr lang="en-US" sz="2400" dirty="0"/>
              <a:t> (Blue House)</a:t>
            </a:r>
          </a:p>
          <a:p>
            <a:pPr lvl="1"/>
            <a:r>
              <a:rPr lang="en-US" sz="2400" dirty="0" err="1"/>
              <a:t>Velocitas</a:t>
            </a:r>
            <a:r>
              <a:rPr lang="en-US" sz="2400" dirty="0"/>
              <a:t> (Red House)</a:t>
            </a:r>
          </a:p>
          <a:p>
            <a:pPr lvl="1"/>
            <a:r>
              <a:rPr lang="en-US" sz="2400" dirty="0" err="1"/>
              <a:t>Sapientia</a:t>
            </a:r>
            <a:r>
              <a:rPr lang="en-US" sz="2400" dirty="0"/>
              <a:t> (Green House)</a:t>
            </a:r>
          </a:p>
          <a:p>
            <a:pPr lvl="1"/>
            <a:r>
              <a:rPr lang="en-US" sz="2400" dirty="0" err="1"/>
              <a:t>Potentia</a:t>
            </a:r>
            <a:r>
              <a:rPr lang="en-US" sz="2400" dirty="0"/>
              <a:t> (Black House)</a:t>
            </a:r>
          </a:p>
          <a:p>
            <a:r>
              <a:rPr lang="en-US" sz="2400" dirty="0"/>
              <a:t>Each house has its own meaning</a:t>
            </a:r>
          </a:p>
        </p:txBody>
      </p:sp>
    </p:spTree>
    <p:extLst>
      <p:ext uri="{BB962C8B-B14F-4D97-AF65-F5344CB8AC3E}">
        <p14:creationId xmlns:p14="http://schemas.microsoft.com/office/powerpoint/2010/main" val="37310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2A4E-5902-7F4C-ADD3-C2B863579FEE}"/>
              </a:ext>
            </a:extLst>
          </p:cNvPr>
          <p:cNvSpPr>
            <a:spLocks noGrp="1"/>
          </p:cNvSpPr>
          <p:nvPr>
            <p:ph type="title"/>
          </p:nvPr>
        </p:nvSpPr>
        <p:spPr/>
        <p:txBody>
          <a:bodyPr/>
          <a:lstStyle/>
          <a:p>
            <a:r>
              <a:rPr lang="en-US" dirty="0" err="1"/>
              <a:t>Ascensio</a:t>
            </a:r>
            <a:endParaRPr lang="en-US" dirty="0"/>
          </a:p>
        </p:txBody>
      </p:sp>
      <p:sp>
        <p:nvSpPr>
          <p:cNvPr id="3" name="Content Placeholder 2">
            <a:extLst>
              <a:ext uri="{FF2B5EF4-FFF2-40B4-BE49-F238E27FC236}">
                <a16:creationId xmlns:a16="http://schemas.microsoft.com/office/drawing/2014/main" id="{328606ED-C3BD-9D47-BB31-448B16E1D00B}"/>
              </a:ext>
            </a:extLst>
          </p:cNvPr>
          <p:cNvSpPr>
            <a:spLocks noGrp="1"/>
          </p:cNvSpPr>
          <p:nvPr>
            <p:ph idx="1"/>
          </p:nvPr>
        </p:nvSpPr>
        <p:spPr/>
        <p:txBody>
          <a:bodyPr/>
          <a:lstStyle/>
          <a:p>
            <a:r>
              <a:rPr lang="en-US" sz="2400" dirty="0" err="1"/>
              <a:t>Ascensio</a:t>
            </a:r>
            <a:r>
              <a:rPr lang="en-US" sz="2400" dirty="0"/>
              <a:t>, otherwise known as the blue house. The name means ascent, progress, and advancement. </a:t>
            </a:r>
          </a:p>
          <a:p>
            <a:r>
              <a:rPr lang="en-US" sz="2400" dirty="0"/>
              <a:t>They pride themselves in always advancing their knowledge and ascending to the highest point possible. Their knowledge may be rising, but will their house points do the same?</a:t>
            </a:r>
          </a:p>
          <a:p>
            <a:endParaRPr lang="en-US" b="1" dirty="0"/>
          </a:p>
        </p:txBody>
      </p:sp>
    </p:spTree>
    <p:extLst>
      <p:ext uri="{BB962C8B-B14F-4D97-AF65-F5344CB8AC3E}">
        <p14:creationId xmlns:p14="http://schemas.microsoft.com/office/powerpoint/2010/main" val="223731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F98C-1B11-F242-89FC-49869AC6A591}"/>
              </a:ext>
            </a:extLst>
          </p:cNvPr>
          <p:cNvSpPr>
            <a:spLocks noGrp="1"/>
          </p:cNvSpPr>
          <p:nvPr>
            <p:ph type="title"/>
          </p:nvPr>
        </p:nvSpPr>
        <p:spPr/>
        <p:txBody>
          <a:bodyPr/>
          <a:lstStyle/>
          <a:p>
            <a:r>
              <a:rPr lang="en-US" dirty="0" err="1"/>
              <a:t>Velocitas</a:t>
            </a:r>
            <a:endParaRPr lang="en-US" dirty="0"/>
          </a:p>
        </p:txBody>
      </p:sp>
      <p:sp>
        <p:nvSpPr>
          <p:cNvPr id="3" name="Content Placeholder 2">
            <a:extLst>
              <a:ext uri="{FF2B5EF4-FFF2-40B4-BE49-F238E27FC236}">
                <a16:creationId xmlns:a16="http://schemas.microsoft.com/office/drawing/2014/main" id="{4A5AC736-7FEC-4444-9DDB-7747C117F56A}"/>
              </a:ext>
            </a:extLst>
          </p:cNvPr>
          <p:cNvSpPr>
            <a:spLocks noGrp="1"/>
          </p:cNvSpPr>
          <p:nvPr>
            <p:ph idx="1"/>
          </p:nvPr>
        </p:nvSpPr>
        <p:spPr/>
        <p:txBody>
          <a:bodyPr/>
          <a:lstStyle/>
          <a:p>
            <a:r>
              <a:rPr lang="en-US" sz="2400" dirty="0" err="1"/>
              <a:t>Velocitas</a:t>
            </a:r>
            <a:r>
              <a:rPr lang="en-US" sz="2400" dirty="0"/>
              <a:t>, otherwise known as the red house. The name means speed, velocity, and swiftness.</a:t>
            </a:r>
          </a:p>
          <a:p>
            <a:r>
              <a:rPr lang="en-US" sz="2400" dirty="0"/>
              <a:t> They pride themselves on their quick wit and their swiftness in all things education. They are fast, faster than some may think, but will they be fast enough to reach the top of the house points leaderboard?</a:t>
            </a:r>
          </a:p>
          <a:p>
            <a:endParaRPr lang="en-US" dirty="0"/>
          </a:p>
        </p:txBody>
      </p:sp>
    </p:spTree>
    <p:extLst>
      <p:ext uri="{BB962C8B-B14F-4D97-AF65-F5344CB8AC3E}">
        <p14:creationId xmlns:p14="http://schemas.microsoft.com/office/powerpoint/2010/main" val="8580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93E7-C802-D748-A868-DC206A25603B}"/>
              </a:ext>
            </a:extLst>
          </p:cNvPr>
          <p:cNvSpPr>
            <a:spLocks noGrp="1"/>
          </p:cNvSpPr>
          <p:nvPr>
            <p:ph type="title"/>
          </p:nvPr>
        </p:nvSpPr>
        <p:spPr/>
        <p:txBody>
          <a:bodyPr/>
          <a:lstStyle/>
          <a:p>
            <a:r>
              <a:rPr lang="en-US" dirty="0" err="1"/>
              <a:t>Sapientia</a:t>
            </a:r>
            <a:endParaRPr lang="en-US" dirty="0"/>
          </a:p>
        </p:txBody>
      </p:sp>
      <p:sp>
        <p:nvSpPr>
          <p:cNvPr id="3" name="Content Placeholder 2">
            <a:extLst>
              <a:ext uri="{FF2B5EF4-FFF2-40B4-BE49-F238E27FC236}">
                <a16:creationId xmlns:a16="http://schemas.microsoft.com/office/drawing/2014/main" id="{1EB1E382-1131-C54E-B7E7-B0DA8C65E2F8}"/>
              </a:ext>
            </a:extLst>
          </p:cNvPr>
          <p:cNvSpPr>
            <a:spLocks noGrp="1"/>
          </p:cNvSpPr>
          <p:nvPr>
            <p:ph idx="1"/>
          </p:nvPr>
        </p:nvSpPr>
        <p:spPr/>
        <p:txBody>
          <a:bodyPr/>
          <a:lstStyle/>
          <a:p>
            <a:r>
              <a:rPr lang="en-US" sz="2400" dirty="0" err="1"/>
              <a:t>Sapientia</a:t>
            </a:r>
            <a:r>
              <a:rPr lang="en-US" sz="2400" dirty="0"/>
              <a:t>, otherwise known as the green house. The name means wisdom, discernment, and memory. </a:t>
            </a:r>
          </a:p>
          <a:p>
            <a:r>
              <a:rPr lang="en-US" sz="2400" dirty="0"/>
              <a:t>They pride themselves on their impeccable memory and their wisdom inside and outside the classroom. Will they remember to act accordingly in order to rise to the top?</a:t>
            </a:r>
          </a:p>
          <a:p>
            <a:endParaRPr lang="en-US" dirty="0"/>
          </a:p>
        </p:txBody>
      </p:sp>
    </p:spTree>
    <p:extLst>
      <p:ext uri="{BB962C8B-B14F-4D97-AF65-F5344CB8AC3E}">
        <p14:creationId xmlns:p14="http://schemas.microsoft.com/office/powerpoint/2010/main" val="215567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{7E844376-A843-344F-9F0F-06DBEB90F998}tf10001077</Template>
  <TotalTime>709</TotalTime>
  <Words>601</Words>
  <Application>Microsoft Macintosh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Impact</vt:lpstr>
      <vt:lpstr>Main Event</vt:lpstr>
      <vt:lpstr>The House System</vt:lpstr>
      <vt:lpstr>The Origin of the House System</vt:lpstr>
      <vt:lpstr>Ron Clark’s Influence </vt:lpstr>
      <vt:lpstr>What Ron Clark has done for the House System</vt:lpstr>
      <vt:lpstr>The Purpose of the House System</vt:lpstr>
      <vt:lpstr>Our Houses</vt:lpstr>
      <vt:lpstr>Ascensio</vt:lpstr>
      <vt:lpstr>Velocitas</vt:lpstr>
      <vt:lpstr>Sapientia</vt:lpstr>
      <vt:lpstr>Potentia</vt:lpstr>
      <vt:lpstr>What I Expect for the House System This Year</vt:lpstr>
      <vt:lpstr>Reference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House System</dc:title>
  <dc:creator>Donald,  Reagan M</dc:creator>
  <cp:lastModifiedBy>Donald,  Reagan M</cp:lastModifiedBy>
  <cp:revision>10</cp:revision>
  <dcterms:created xsi:type="dcterms:W3CDTF">2019-11-14T02:10:33Z</dcterms:created>
  <dcterms:modified xsi:type="dcterms:W3CDTF">2019-11-14T20:15:15Z</dcterms:modified>
</cp:coreProperties>
</file>