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8" r:id="rId3"/>
    <p:sldId id="257" r:id="rId4"/>
    <p:sldId id="269" r:id="rId5"/>
    <p:sldId id="266" r:id="rId6"/>
    <p:sldId id="264" r:id="rId7"/>
    <p:sldId id="258" r:id="rId8"/>
    <p:sldId id="259" r:id="rId9"/>
    <p:sldId id="260" r:id="rId10"/>
    <p:sldId id="261" r:id="rId11"/>
    <p:sldId id="262" r:id="rId12"/>
    <p:sldId id="263" r:id="rId13"/>
    <p:sldId id="265"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9390B6-96B7-4895-86F3-F80A2101C4A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92158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34303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289089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EAA3906-2955-4447-B14D-B5BC9E91E61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49664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3479459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C9390B6-96B7-4895-86F3-F80A2101C4A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236872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C9390B6-96B7-4895-86F3-F80A2101C4A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375459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390B6-96B7-4895-86F3-F80A2101C4A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2290345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C9390B6-96B7-4895-86F3-F80A2101C4AD}" type="datetimeFigureOut">
              <a:rPr lang="en-US" smtClean="0"/>
              <a:t>11/14/2019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EAA3906-2955-4447-B14D-B5BC9E91E611}" type="slidenum">
              <a:rPr lang="en-US" smtClean="0"/>
              <a:t>‹#›</a:t>
            </a:fld>
            <a:endParaRPr lang="en-US"/>
          </a:p>
        </p:txBody>
      </p:sp>
    </p:spTree>
    <p:extLst>
      <p:ext uri="{BB962C8B-B14F-4D97-AF65-F5344CB8AC3E}">
        <p14:creationId xmlns:p14="http://schemas.microsoft.com/office/powerpoint/2010/main" val="273091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390B6-96B7-4895-86F3-F80A2101C4A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87081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9390B6-96B7-4895-86F3-F80A2101C4A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64296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242914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9390B6-96B7-4895-86F3-F80A2101C4A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2233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9390B6-96B7-4895-86F3-F80A2101C4A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14348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C9390B6-96B7-4895-86F3-F80A2101C4A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7058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3281918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390B6-96B7-4895-86F3-F80A2101C4A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A3906-2955-4447-B14D-B5BC9E91E611}" type="slidenum">
              <a:rPr lang="en-US" smtClean="0"/>
              <a:t>‹#›</a:t>
            </a:fld>
            <a:endParaRPr lang="en-US"/>
          </a:p>
        </p:txBody>
      </p:sp>
    </p:spTree>
    <p:extLst>
      <p:ext uri="{BB962C8B-B14F-4D97-AF65-F5344CB8AC3E}">
        <p14:creationId xmlns:p14="http://schemas.microsoft.com/office/powerpoint/2010/main" val="181713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C9390B6-96B7-4895-86F3-F80A2101C4AD}" type="datetimeFigureOut">
              <a:rPr lang="en-US" smtClean="0"/>
              <a:t>11/14/2019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EAA3906-2955-4447-B14D-B5BC9E91E611}" type="slidenum">
              <a:rPr lang="en-US" smtClean="0"/>
              <a:t>‹#›</a:t>
            </a:fld>
            <a:endParaRPr lang="en-US"/>
          </a:p>
        </p:txBody>
      </p:sp>
    </p:spTree>
    <p:extLst>
      <p:ext uri="{BB962C8B-B14F-4D97-AF65-F5344CB8AC3E}">
        <p14:creationId xmlns:p14="http://schemas.microsoft.com/office/powerpoint/2010/main" val="2997088665"/>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fctl.ucf.edu/teaching-resources/course-design/blooms-taxonomy/" TargetMode="External"/><Relationship Id="rId2" Type="http://schemas.openxmlformats.org/officeDocument/2006/relationships/hyperlink" Target="https://cft.vanderbilt.edu/guides-sub-pages/blooms-taxonomy/" TargetMode="External"/><Relationship Id="rId1" Type="http://schemas.openxmlformats.org/officeDocument/2006/relationships/slideLayout" Target="../slideLayouts/slideLayout2.xml"/><Relationship Id="rId4" Type="http://schemas.openxmlformats.org/officeDocument/2006/relationships/hyperlink" Target="https://www.innovativeeducators.org/blogs/news/bloom-s-taxonomy-today-s-tech-savvy-student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royectoaprender.es/formacion/es-ES/biografias/4-benjamin-blo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eve-wheeler.blogspot.com/2012/06/bloom-and-bust.html" TargetMode="External"/><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cft.vanderbilt.edu/guides-sub-pages/flipping-the-classroom/" TargetMode="External"/><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695C-7A5E-4225-94EC-CD2DAD9A7D5B}"/>
              </a:ext>
            </a:extLst>
          </p:cNvPr>
          <p:cNvSpPr>
            <a:spLocks noGrp="1"/>
          </p:cNvSpPr>
          <p:nvPr>
            <p:ph type="ctrTitle"/>
          </p:nvPr>
        </p:nvSpPr>
        <p:spPr/>
        <p:txBody>
          <a:bodyPr/>
          <a:lstStyle/>
          <a:p>
            <a:r>
              <a:rPr lang="en-US" dirty="0"/>
              <a:t>Bloom’s Taxonomy</a:t>
            </a:r>
          </a:p>
        </p:txBody>
      </p:sp>
      <p:sp>
        <p:nvSpPr>
          <p:cNvPr id="3" name="Subtitle 2">
            <a:extLst>
              <a:ext uri="{FF2B5EF4-FFF2-40B4-BE49-F238E27FC236}">
                <a16:creationId xmlns:a16="http://schemas.microsoft.com/office/drawing/2014/main" id="{9854192A-EB76-468D-8670-431B739C7E7B}"/>
              </a:ext>
            </a:extLst>
          </p:cNvPr>
          <p:cNvSpPr>
            <a:spLocks noGrp="1"/>
          </p:cNvSpPr>
          <p:nvPr>
            <p:ph type="subTitle" idx="1"/>
          </p:nvPr>
        </p:nvSpPr>
        <p:spPr/>
        <p:txBody>
          <a:bodyPr/>
          <a:lstStyle/>
          <a:p>
            <a:r>
              <a:rPr lang="en-US" dirty="0"/>
              <a:t>BY MANDI BAKER</a:t>
            </a:r>
          </a:p>
        </p:txBody>
      </p:sp>
    </p:spTree>
    <p:extLst>
      <p:ext uri="{BB962C8B-B14F-4D97-AF65-F5344CB8AC3E}">
        <p14:creationId xmlns:p14="http://schemas.microsoft.com/office/powerpoint/2010/main" val="21667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3B8B-211F-4CF2-B3E7-1D3A799C09E5}"/>
              </a:ext>
            </a:extLst>
          </p:cNvPr>
          <p:cNvSpPr>
            <a:spLocks noGrp="1"/>
          </p:cNvSpPr>
          <p:nvPr>
            <p:ph type="title"/>
          </p:nvPr>
        </p:nvSpPr>
        <p:spPr/>
        <p:txBody>
          <a:bodyPr/>
          <a:lstStyle/>
          <a:p>
            <a:r>
              <a:rPr lang="en-US" dirty="0"/>
              <a:t>ANALYSIS vs ANALYZE</a:t>
            </a:r>
          </a:p>
        </p:txBody>
      </p:sp>
      <p:sp>
        <p:nvSpPr>
          <p:cNvPr id="3" name="Content Placeholder 2">
            <a:extLst>
              <a:ext uri="{FF2B5EF4-FFF2-40B4-BE49-F238E27FC236}">
                <a16:creationId xmlns:a16="http://schemas.microsoft.com/office/drawing/2014/main" id="{1143A0C9-BC88-44BC-A089-B7572F10654F}"/>
              </a:ext>
            </a:extLst>
          </p:cNvPr>
          <p:cNvSpPr>
            <a:spLocks noGrp="1"/>
          </p:cNvSpPr>
          <p:nvPr>
            <p:ph idx="1"/>
          </p:nvPr>
        </p:nvSpPr>
        <p:spPr/>
        <p:txBody>
          <a:bodyPr>
            <a:normAutofit/>
          </a:bodyPr>
          <a:lstStyle/>
          <a:p>
            <a:r>
              <a:rPr lang="en-US" dirty="0"/>
              <a:t>Analysis (Original):</a:t>
            </a:r>
          </a:p>
          <a:p>
            <a:pPr lvl="1"/>
            <a:r>
              <a:rPr lang="en-US" dirty="0"/>
              <a:t>the “breakdown of a communication into its constituent elements or parts such that the relative hierarchy of ideas is made clear and/or the relations between ideas expressed are made explicit.”</a:t>
            </a:r>
          </a:p>
          <a:p>
            <a:pPr lvl="2"/>
            <a:r>
              <a:rPr lang="en-US" dirty="0"/>
              <a:t>Examples – appraise, distinguish, differentiate, separate, outline</a:t>
            </a:r>
          </a:p>
          <a:p>
            <a:r>
              <a:rPr lang="en-US" dirty="0"/>
              <a:t>Analyze (Revised):</a:t>
            </a:r>
          </a:p>
          <a:p>
            <a:pPr lvl="1"/>
            <a:r>
              <a:rPr lang="en-US" dirty="0"/>
              <a:t>Draw connections among ideas, distinguish between parts, how they relate to each other and to the overall structure and purpose</a:t>
            </a:r>
          </a:p>
          <a:p>
            <a:pPr lvl="2"/>
            <a:r>
              <a:rPr lang="en-US" dirty="0"/>
              <a:t>Examples – organize, differentiate, attribute, criticize, experiment</a:t>
            </a:r>
          </a:p>
        </p:txBody>
      </p:sp>
    </p:spTree>
    <p:extLst>
      <p:ext uri="{BB962C8B-B14F-4D97-AF65-F5344CB8AC3E}">
        <p14:creationId xmlns:p14="http://schemas.microsoft.com/office/powerpoint/2010/main" val="3831904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DCBF-7171-4594-8906-3BFD34380CEA}"/>
              </a:ext>
            </a:extLst>
          </p:cNvPr>
          <p:cNvSpPr>
            <a:spLocks noGrp="1"/>
          </p:cNvSpPr>
          <p:nvPr>
            <p:ph type="title"/>
          </p:nvPr>
        </p:nvSpPr>
        <p:spPr/>
        <p:txBody>
          <a:bodyPr/>
          <a:lstStyle/>
          <a:p>
            <a:r>
              <a:rPr lang="en-US" dirty="0"/>
              <a:t>SYNTHESIS vs EVALUATE</a:t>
            </a:r>
          </a:p>
        </p:txBody>
      </p:sp>
      <p:sp>
        <p:nvSpPr>
          <p:cNvPr id="3" name="Content Placeholder 2">
            <a:extLst>
              <a:ext uri="{FF2B5EF4-FFF2-40B4-BE49-F238E27FC236}">
                <a16:creationId xmlns:a16="http://schemas.microsoft.com/office/drawing/2014/main" id="{8B744082-FE58-4E4F-AA7A-7438D007A73F}"/>
              </a:ext>
            </a:extLst>
          </p:cNvPr>
          <p:cNvSpPr>
            <a:spLocks noGrp="1"/>
          </p:cNvSpPr>
          <p:nvPr>
            <p:ph idx="1"/>
          </p:nvPr>
        </p:nvSpPr>
        <p:spPr/>
        <p:txBody>
          <a:bodyPr/>
          <a:lstStyle/>
          <a:p>
            <a:r>
              <a:rPr lang="en-US" dirty="0"/>
              <a:t>Synthesis (Original):</a:t>
            </a:r>
          </a:p>
          <a:p>
            <a:pPr lvl="1"/>
            <a:r>
              <a:rPr lang="en-US" dirty="0"/>
              <a:t>“putting together of elements and parts so as to form a whole.”</a:t>
            </a:r>
          </a:p>
          <a:p>
            <a:pPr lvl="2"/>
            <a:r>
              <a:rPr lang="en-US" dirty="0"/>
              <a:t>Examples – assemble, facilitate, compile, reinforce, validate</a:t>
            </a:r>
          </a:p>
          <a:p>
            <a:r>
              <a:rPr lang="en-US" dirty="0"/>
              <a:t>Evaluate (Revised):</a:t>
            </a:r>
          </a:p>
          <a:p>
            <a:pPr lvl="1"/>
            <a:r>
              <a:rPr lang="en-US" dirty="0"/>
              <a:t>Justify a stand of decision, make judgements and justify decisions</a:t>
            </a:r>
          </a:p>
          <a:p>
            <a:pPr lvl="2"/>
            <a:r>
              <a:rPr lang="en-US" dirty="0"/>
              <a:t>Examples – check, critique, defend, measure, verify</a:t>
            </a:r>
          </a:p>
          <a:p>
            <a:pPr marL="0" indent="0">
              <a:buNone/>
            </a:pPr>
            <a:endParaRPr lang="en-US" dirty="0"/>
          </a:p>
        </p:txBody>
      </p:sp>
    </p:spTree>
    <p:extLst>
      <p:ext uri="{BB962C8B-B14F-4D97-AF65-F5344CB8AC3E}">
        <p14:creationId xmlns:p14="http://schemas.microsoft.com/office/powerpoint/2010/main" val="3923219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02AD-5E24-450A-A29B-D70012A67DE1}"/>
              </a:ext>
            </a:extLst>
          </p:cNvPr>
          <p:cNvSpPr>
            <a:spLocks noGrp="1"/>
          </p:cNvSpPr>
          <p:nvPr>
            <p:ph type="title"/>
          </p:nvPr>
        </p:nvSpPr>
        <p:spPr/>
        <p:txBody>
          <a:bodyPr/>
          <a:lstStyle/>
          <a:p>
            <a:r>
              <a:rPr lang="en-US" dirty="0"/>
              <a:t>EVALUATION vs CREATE</a:t>
            </a:r>
          </a:p>
        </p:txBody>
      </p:sp>
      <p:sp>
        <p:nvSpPr>
          <p:cNvPr id="3" name="Content Placeholder 2">
            <a:extLst>
              <a:ext uri="{FF2B5EF4-FFF2-40B4-BE49-F238E27FC236}">
                <a16:creationId xmlns:a16="http://schemas.microsoft.com/office/drawing/2014/main" id="{384CDC96-3FB2-421F-B015-B59244FBC10C}"/>
              </a:ext>
            </a:extLst>
          </p:cNvPr>
          <p:cNvSpPr>
            <a:spLocks noGrp="1"/>
          </p:cNvSpPr>
          <p:nvPr>
            <p:ph idx="1"/>
          </p:nvPr>
        </p:nvSpPr>
        <p:spPr/>
        <p:txBody>
          <a:bodyPr/>
          <a:lstStyle/>
          <a:p>
            <a:r>
              <a:rPr lang="en-US" dirty="0"/>
              <a:t>Evaluation (Original):</a:t>
            </a:r>
          </a:p>
          <a:p>
            <a:pPr lvl="1"/>
            <a:r>
              <a:rPr lang="en-US" dirty="0"/>
              <a:t>“judgments about the value of material and methods for given purposes.”</a:t>
            </a:r>
          </a:p>
          <a:p>
            <a:pPr lvl="2"/>
            <a:r>
              <a:rPr lang="en-US" dirty="0"/>
              <a:t>Examples – appraise, predict, support, interpret, justify</a:t>
            </a:r>
          </a:p>
          <a:p>
            <a:r>
              <a:rPr lang="en-US" dirty="0"/>
              <a:t>Create (Revised):</a:t>
            </a:r>
          </a:p>
          <a:p>
            <a:pPr lvl="1"/>
            <a:r>
              <a:rPr lang="en-US" dirty="0"/>
              <a:t>Produce new of original work, put elements together to form a functional whole, create a new product or point of view</a:t>
            </a:r>
          </a:p>
          <a:p>
            <a:pPr lvl="2"/>
            <a:r>
              <a:rPr lang="en-US" dirty="0"/>
              <a:t>Examples – generate, plan, produce, devise, formulate</a:t>
            </a:r>
          </a:p>
        </p:txBody>
      </p:sp>
    </p:spTree>
    <p:extLst>
      <p:ext uri="{BB962C8B-B14F-4D97-AF65-F5344CB8AC3E}">
        <p14:creationId xmlns:p14="http://schemas.microsoft.com/office/powerpoint/2010/main" val="1394395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2B347-B9BE-4EDA-A422-ACB1595A1504}"/>
              </a:ext>
            </a:extLst>
          </p:cNvPr>
          <p:cNvSpPr>
            <a:spLocks noGrp="1"/>
          </p:cNvSpPr>
          <p:nvPr>
            <p:ph type="title"/>
          </p:nvPr>
        </p:nvSpPr>
        <p:spPr/>
        <p:txBody>
          <a:bodyPr/>
          <a:lstStyle/>
          <a:p>
            <a:r>
              <a:rPr lang="en-US" dirty="0"/>
              <a:t>Bloom’s Taxonomy in the Classroom</a:t>
            </a:r>
          </a:p>
        </p:txBody>
      </p:sp>
      <p:sp>
        <p:nvSpPr>
          <p:cNvPr id="3" name="Content Placeholder 2">
            <a:extLst>
              <a:ext uri="{FF2B5EF4-FFF2-40B4-BE49-F238E27FC236}">
                <a16:creationId xmlns:a16="http://schemas.microsoft.com/office/drawing/2014/main" id="{1BE2C0DE-F841-41A9-92DF-0D679E156C22}"/>
              </a:ext>
            </a:extLst>
          </p:cNvPr>
          <p:cNvSpPr>
            <a:spLocks noGrp="1"/>
          </p:cNvSpPr>
          <p:nvPr>
            <p:ph type="body" idx="1"/>
          </p:nvPr>
        </p:nvSpPr>
        <p:spPr/>
        <p:txBody>
          <a:bodyPr>
            <a:noAutofit/>
          </a:bodyPr>
          <a:lstStyle/>
          <a:p>
            <a:r>
              <a:rPr lang="en-US" sz="1800" dirty="0"/>
              <a:t>Help establish learning goals</a:t>
            </a:r>
          </a:p>
          <a:p>
            <a:r>
              <a:rPr lang="en-US" sz="1800" dirty="0"/>
              <a:t>Joint understanding by teacher and students </a:t>
            </a:r>
          </a:p>
          <a:p>
            <a:r>
              <a:rPr lang="en-US" sz="1800" dirty="0"/>
              <a:t>Clarify teacher and student objectives</a:t>
            </a:r>
          </a:p>
          <a:p>
            <a:r>
              <a:rPr lang="en-US" sz="1800" dirty="0"/>
              <a:t>Organize and deliver developmentally appropriate instruction</a:t>
            </a:r>
          </a:p>
          <a:p>
            <a:r>
              <a:rPr lang="en-US" sz="1800" dirty="0"/>
              <a:t>Design and implement valid assessment strategies</a:t>
            </a:r>
          </a:p>
          <a:p>
            <a:r>
              <a:rPr lang="en-US" sz="1800" dirty="0"/>
              <a:t>Coordinate and align instructions and objectives</a:t>
            </a:r>
          </a:p>
        </p:txBody>
      </p:sp>
    </p:spTree>
    <p:extLst>
      <p:ext uri="{BB962C8B-B14F-4D97-AF65-F5344CB8AC3E}">
        <p14:creationId xmlns:p14="http://schemas.microsoft.com/office/powerpoint/2010/main" val="1962968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A584-EE85-4C87-9DBA-AC570EBE779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3C1FB9-C646-4CE6-A928-078EC653170D}"/>
              </a:ext>
            </a:extLst>
          </p:cNvPr>
          <p:cNvSpPr>
            <a:spLocks noGrp="1"/>
          </p:cNvSpPr>
          <p:nvPr>
            <p:ph idx="1"/>
          </p:nvPr>
        </p:nvSpPr>
        <p:spPr/>
        <p:txBody>
          <a:bodyPr>
            <a:normAutofit/>
          </a:bodyPr>
          <a:lstStyle/>
          <a:p>
            <a:endParaRPr lang="en-US" dirty="0"/>
          </a:p>
          <a:p>
            <a:endParaRPr lang="en-US" dirty="0"/>
          </a:p>
          <a:p>
            <a:r>
              <a:rPr lang="en-US" dirty="0"/>
              <a:t>Vanderbilt University Center for Teaching</a:t>
            </a:r>
          </a:p>
          <a:p>
            <a:pPr lvl="1"/>
            <a:r>
              <a:rPr lang="en-US" dirty="0">
                <a:hlinkClick r:id="rId2"/>
              </a:rPr>
              <a:t>https://</a:t>
            </a:r>
            <a:r>
              <a:rPr lang="en-US" dirty="0" err="1">
                <a:hlinkClick r:id="rId2"/>
              </a:rPr>
              <a:t>cft.vanderbilt.edu</a:t>
            </a:r>
            <a:r>
              <a:rPr lang="en-US" dirty="0">
                <a:hlinkClick r:id="rId2"/>
              </a:rPr>
              <a:t>/guides-sub-pages/blooms-taxonomy/</a:t>
            </a:r>
            <a:endParaRPr lang="en-US" dirty="0"/>
          </a:p>
          <a:p>
            <a:r>
              <a:rPr lang="en-US" dirty="0"/>
              <a:t>University of Central Florida Faculty Center</a:t>
            </a:r>
          </a:p>
          <a:p>
            <a:pPr lvl="1"/>
            <a:r>
              <a:rPr lang="en-US" dirty="0">
                <a:hlinkClick r:id="rId3"/>
              </a:rPr>
              <a:t>https://</a:t>
            </a:r>
            <a:r>
              <a:rPr lang="en-US" dirty="0" err="1">
                <a:hlinkClick r:id="rId3"/>
              </a:rPr>
              <a:t>fctl.ucf.edu</a:t>
            </a:r>
            <a:r>
              <a:rPr lang="en-US" dirty="0">
                <a:hlinkClick r:id="rId3"/>
              </a:rPr>
              <a:t>/teaching-resources/course-design/blooms-taxonomy/</a:t>
            </a:r>
            <a:endParaRPr lang="en-US" dirty="0"/>
          </a:p>
          <a:p>
            <a:r>
              <a:rPr lang="en-US" dirty="0"/>
              <a:t>Innovative Educators</a:t>
            </a:r>
          </a:p>
          <a:p>
            <a:pPr lvl="1"/>
            <a:r>
              <a:rPr lang="en-US" dirty="0">
                <a:hlinkClick r:id="rId4"/>
              </a:rPr>
              <a:t>https://</a:t>
            </a:r>
            <a:r>
              <a:rPr lang="en-US" dirty="0" err="1">
                <a:hlinkClick r:id="rId4"/>
              </a:rPr>
              <a:t>www.innovativeeducators.org</a:t>
            </a:r>
            <a:r>
              <a:rPr lang="en-US" dirty="0">
                <a:hlinkClick r:id="rId4"/>
              </a:rPr>
              <a:t>/blogs/news/bloom-s-taxonomy-today-s-tech-savvy-students</a:t>
            </a:r>
            <a:endParaRPr lang="en-US" dirty="0"/>
          </a:p>
        </p:txBody>
      </p:sp>
    </p:spTree>
    <p:extLst>
      <p:ext uri="{BB962C8B-B14F-4D97-AF65-F5344CB8AC3E}">
        <p14:creationId xmlns:p14="http://schemas.microsoft.com/office/powerpoint/2010/main" val="2409951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1C64-37F5-40EB-82E7-019887A9F188}"/>
              </a:ext>
            </a:extLst>
          </p:cNvPr>
          <p:cNvSpPr>
            <a:spLocks noGrp="1"/>
          </p:cNvSpPr>
          <p:nvPr>
            <p:ph type="title"/>
          </p:nvPr>
        </p:nvSpPr>
        <p:spPr/>
        <p:txBody>
          <a:bodyPr/>
          <a:lstStyle/>
          <a:p>
            <a:r>
              <a:rPr lang="en-US" dirty="0"/>
              <a:t>Who, What, When, Why, How</a:t>
            </a:r>
          </a:p>
        </p:txBody>
      </p:sp>
      <p:sp>
        <p:nvSpPr>
          <p:cNvPr id="3" name="Content Placeholder 2">
            <a:extLst>
              <a:ext uri="{FF2B5EF4-FFF2-40B4-BE49-F238E27FC236}">
                <a16:creationId xmlns:a16="http://schemas.microsoft.com/office/drawing/2014/main" id="{A7201784-BAAF-4EE2-B00B-5AB46DEC83BF}"/>
              </a:ext>
            </a:extLst>
          </p:cNvPr>
          <p:cNvSpPr>
            <a:spLocks noGrp="1"/>
          </p:cNvSpPr>
          <p:nvPr>
            <p:ph idx="1"/>
          </p:nvPr>
        </p:nvSpPr>
        <p:spPr/>
        <p:txBody>
          <a:bodyPr>
            <a:normAutofit fontScale="92500"/>
          </a:bodyPr>
          <a:lstStyle/>
          <a:p>
            <a:endParaRPr lang="en-US" dirty="0"/>
          </a:p>
          <a:p>
            <a:r>
              <a:rPr lang="en-US" dirty="0"/>
              <a:t>Who: Benjamin Bloom</a:t>
            </a:r>
          </a:p>
          <a:p>
            <a:pPr lvl="1"/>
            <a:r>
              <a:rPr lang="en-US" dirty="0"/>
              <a:t>Collaborators: Max Englehart, Edward </a:t>
            </a:r>
            <a:r>
              <a:rPr lang="en-US" dirty="0" err="1"/>
              <a:t>Furst</a:t>
            </a:r>
            <a:r>
              <a:rPr lang="en-US" dirty="0"/>
              <a:t>, Walter Hill &amp; David Krathwohl</a:t>
            </a:r>
          </a:p>
          <a:p>
            <a:r>
              <a:rPr lang="en-US" dirty="0"/>
              <a:t>What: Bloom’s Taxonomy - A structure for classifying educational goals</a:t>
            </a:r>
          </a:p>
          <a:p>
            <a:r>
              <a:rPr lang="en-US" dirty="0"/>
              <a:t>When: Originated in 1956, Revised in 2001</a:t>
            </a:r>
          </a:p>
          <a:p>
            <a:r>
              <a:rPr lang="en-US" dirty="0"/>
              <a:t>Why: For educators to develop student’s higher order thinking skills (HOTS) beginning from lower level thinking skills.  </a:t>
            </a:r>
          </a:p>
          <a:p>
            <a:r>
              <a:rPr lang="en-US" dirty="0"/>
              <a:t>How: By breaking standards and curriculum down into sections for teachers to easier direct and compare lessons and goals.</a:t>
            </a:r>
          </a:p>
        </p:txBody>
      </p:sp>
      <p:pic>
        <p:nvPicPr>
          <p:cNvPr id="5" name="Picture 4">
            <a:extLst>
              <a:ext uri="{FF2B5EF4-FFF2-40B4-BE49-F238E27FC236}">
                <a16:creationId xmlns:a16="http://schemas.microsoft.com/office/drawing/2014/main" id="{6CE0F1AD-04E8-4473-93D0-0AF87250DCB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069976" y="4413374"/>
            <a:ext cx="1993071" cy="2444626"/>
          </a:xfrm>
          <a:prstGeom prst="rect">
            <a:avLst/>
          </a:prstGeom>
        </p:spPr>
      </p:pic>
    </p:spTree>
    <p:extLst>
      <p:ext uri="{BB962C8B-B14F-4D97-AF65-F5344CB8AC3E}">
        <p14:creationId xmlns:p14="http://schemas.microsoft.com/office/powerpoint/2010/main" val="1483651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0414-BC81-4654-8DA2-0B997DD10558}"/>
              </a:ext>
            </a:extLst>
          </p:cNvPr>
          <p:cNvSpPr>
            <a:spLocks noGrp="1"/>
          </p:cNvSpPr>
          <p:nvPr>
            <p:ph type="title"/>
          </p:nvPr>
        </p:nvSpPr>
        <p:spPr/>
        <p:txBody>
          <a:bodyPr/>
          <a:lstStyle/>
          <a:p>
            <a:r>
              <a:rPr lang="en-US" dirty="0"/>
              <a:t>Bloom’s Taxonomy </a:t>
            </a:r>
            <a:br>
              <a:rPr lang="en-US" dirty="0"/>
            </a:br>
            <a:r>
              <a:rPr lang="en-US" dirty="0"/>
              <a:t>Additional Facts</a:t>
            </a:r>
          </a:p>
        </p:txBody>
      </p:sp>
      <p:sp>
        <p:nvSpPr>
          <p:cNvPr id="3" name="Content Placeholder 2">
            <a:extLst>
              <a:ext uri="{FF2B5EF4-FFF2-40B4-BE49-F238E27FC236}">
                <a16:creationId xmlns:a16="http://schemas.microsoft.com/office/drawing/2014/main" id="{A00B0DEC-F2DF-4C54-9018-A5D2278544FE}"/>
              </a:ext>
            </a:extLst>
          </p:cNvPr>
          <p:cNvSpPr>
            <a:spLocks noGrp="1"/>
          </p:cNvSpPr>
          <p:nvPr>
            <p:ph type="body" idx="1"/>
          </p:nvPr>
        </p:nvSpPr>
        <p:spPr/>
        <p:txBody>
          <a:bodyPr>
            <a:normAutofit fontScale="92500" lnSpcReduction="20000"/>
          </a:bodyPr>
          <a:lstStyle/>
          <a:p>
            <a:r>
              <a:rPr lang="en-US" dirty="0"/>
              <a:t>Originally known as </a:t>
            </a:r>
            <a:r>
              <a:rPr lang="en-US" i="1" dirty="0"/>
              <a:t>Taxonomy of Educational Objectives</a:t>
            </a:r>
          </a:p>
          <a:p>
            <a:r>
              <a:rPr lang="en-US" dirty="0"/>
              <a:t>Revised as </a:t>
            </a:r>
            <a:r>
              <a:rPr lang="en-US" i="1" dirty="0"/>
              <a:t>A Taxonomy for Teaching, Learning and Assessment</a:t>
            </a:r>
          </a:p>
          <a:p>
            <a:r>
              <a:rPr lang="en-US" dirty="0"/>
              <a:t>Each category contained more definitive subcategories</a:t>
            </a:r>
          </a:p>
          <a:p>
            <a:r>
              <a:rPr lang="en-US" dirty="0"/>
              <a:t>Continuum of Simple to Complex &amp; Concrete to Abstract</a:t>
            </a:r>
          </a:p>
          <a:p>
            <a:r>
              <a:rPr lang="en-US" dirty="0"/>
              <a:t>Knowledge is the basis of all categories</a:t>
            </a:r>
          </a:p>
        </p:txBody>
      </p:sp>
    </p:spTree>
    <p:extLst>
      <p:ext uri="{BB962C8B-B14F-4D97-AF65-F5344CB8AC3E}">
        <p14:creationId xmlns:p14="http://schemas.microsoft.com/office/powerpoint/2010/main" val="152753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6EEC4-824E-4B24-928B-F2188F0B315E}"/>
              </a:ext>
            </a:extLst>
          </p:cNvPr>
          <p:cNvSpPr>
            <a:spLocks noGrp="1"/>
          </p:cNvSpPr>
          <p:nvPr>
            <p:ph type="title"/>
          </p:nvPr>
        </p:nvSpPr>
        <p:spPr/>
        <p:txBody>
          <a:bodyPr/>
          <a:lstStyle/>
          <a:p>
            <a:r>
              <a:rPr lang="en-US" dirty="0"/>
              <a:t>KNOWLEDGE USED IN COGNITION</a:t>
            </a:r>
          </a:p>
        </p:txBody>
      </p:sp>
      <p:sp>
        <p:nvSpPr>
          <p:cNvPr id="4" name="Text Placeholder 3">
            <a:extLst>
              <a:ext uri="{FF2B5EF4-FFF2-40B4-BE49-F238E27FC236}">
                <a16:creationId xmlns:a16="http://schemas.microsoft.com/office/drawing/2014/main" id="{27C686B5-2E76-4878-88CA-5FC4B65F364B}"/>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4CB1760B-C131-44E7-B94A-1C00EA0D5441}"/>
              </a:ext>
            </a:extLst>
          </p:cNvPr>
          <p:cNvSpPr>
            <a:spLocks noGrp="1"/>
          </p:cNvSpPr>
          <p:nvPr>
            <p:ph sz="half" idx="2"/>
          </p:nvPr>
        </p:nvSpPr>
        <p:spPr/>
        <p:txBody>
          <a:bodyPr>
            <a:normAutofit fontScale="85000" lnSpcReduction="20000"/>
          </a:bodyPr>
          <a:lstStyle/>
          <a:p>
            <a:r>
              <a:rPr lang="en-US" dirty="0"/>
              <a:t>Factual Knowledge</a:t>
            </a:r>
          </a:p>
          <a:p>
            <a:pPr lvl="1"/>
            <a:r>
              <a:rPr lang="en-US" dirty="0"/>
              <a:t>Terminology</a:t>
            </a:r>
          </a:p>
          <a:p>
            <a:pPr lvl="1"/>
            <a:r>
              <a:rPr lang="en-US" dirty="0"/>
              <a:t>Specific details and elements</a:t>
            </a:r>
          </a:p>
          <a:p>
            <a:r>
              <a:rPr lang="en-US" dirty="0"/>
              <a:t>Conceptual Knowledge</a:t>
            </a:r>
          </a:p>
          <a:p>
            <a:pPr lvl="1"/>
            <a:r>
              <a:rPr lang="en-US" dirty="0"/>
              <a:t>Classifications and categories</a:t>
            </a:r>
          </a:p>
          <a:p>
            <a:pPr lvl="1"/>
            <a:r>
              <a:rPr lang="en-US" dirty="0"/>
              <a:t>Principals and generalizations</a:t>
            </a:r>
          </a:p>
          <a:p>
            <a:pPr lvl="1"/>
            <a:r>
              <a:rPr lang="en-US" dirty="0"/>
              <a:t>Theories, models and structures</a:t>
            </a:r>
          </a:p>
        </p:txBody>
      </p:sp>
      <p:sp>
        <p:nvSpPr>
          <p:cNvPr id="5" name="Text Placeholder 4">
            <a:extLst>
              <a:ext uri="{FF2B5EF4-FFF2-40B4-BE49-F238E27FC236}">
                <a16:creationId xmlns:a16="http://schemas.microsoft.com/office/drawing/2014/main" id="{4E2E654A-33CF-47B4-9D5A-A3AF21367754}"/>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134B2D4D-5E8A-499A-80BA-C79D732242ED}"/>
              </a:ext>
            </a:extLst>
          </p:cNvPr>
          <p:cNvSpPr>
            <a:spLocks noGrp="1"/>
          </p:cNvSpPr>
          <p:nvPr>
            <p:ph sz="quarter" idx="4"/>
          </p:nvPr>
        </p:nvSpPr>
        <p:spPr/>
        <p:txBody>
          <a:bodyPr>
            <a:normAutofit fontScale="85000" lnSpcReduction="20000"/>
          </a:bodyPr>
          <a:lstStyle/>
          <a:p>
            <a:r>
              <a:rPr lang="en-US" dirty="0"/>
              <a:t>Procedural Knowledge</a:t>
            </a:r>
          </a:p>
          <a:p>
            <a:pPr lvl="1"/>
            <a:r>
              <a:rPr lang="en-US" dirty="0"/>
              <a:t>Subject-specific skills and algorithms</a:t>
            </a:r>
          </a:p>
          <a:p>
            <a:pPr lvl="1"/>
            <a:r>
              <a:rPr lang="en-US" dirty="0"/>
              <a:t>Subject-specific techniques and methods</a:t>
            </a:r>
          </a:p>
          <a:p>
            <a:pPr lvl="1"/>
            <a:r>
              <a:rPr lang="en-US" dirty="0"/>
              <a:t>Criteria for determining when to use appropriate procedures</a:t>
            </a:r>
          </a:p>
          <a:p>
            <a:r>
              <a:rPr lang="en-US" dirty="0"/>
              <a:t>Metacognitive Knowledge</a:t>
            </a:r>
          </a:p>
          <a:p>
            <a:pPr lvl="1"/>
            <a:r>
              <a:rPr lang="en-US" dirty="0"/>
              <a:t>Strategic </a:t>
            </a:r>
          </a:p>
          <a:p>
            <a:pPr lvl="1"/>
            <a:r>
              <a:rPr lang="en-US" dirty="0"/>
              <a:t>cognitive tasks, including appropriate contextual and conditional knowledge</a:t>
            </a:r>
          </a:p>
          <a:p>
            <a:pPr lvl="1"/>
            <a:r>
              <a:rPr lang="en-US" dirty="0"/>
              <a:t>self</a:t>
            </a:r>
          </a:p>
        </p:txBody>
      </p:sp>
    </p:spTree>
    <p:extLst>
      <p:ext uri="{BB962C8B-B14F-4D97-AF65-F5344CB8AC3E}">
        <p14:creationId xmlns:p14="http://schemas.microsoft.com/office/powerpoint/2010/main" val="2986904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777777"/>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777777"/>
                                      </p:to>
                                    </p:animClr>
                                  </p:subTnLst>
                                </p:cTn>
                              </p:par>
                              <p:par>
                                <p:cTn id="33" presetID="10" presetClass="entr" presetSubtype="0" fill="hold" grpId="0"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fade">
                                      <p:cBhvr>
                                        <p:cTn id="35"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777777"/>
                                      </p:to>
                                    </p:animClr>
                                  </p:subTnLst>
                                </p:cTn>
                              </p:par>
                              <p:par>
                                <p:cTn id="36" presetID="10" presetClass="entr" presetSubtype="0" fill="hold" grpId="0" nodeType="with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fade">
                                      <p:cBhvr>
                                        <p:cTn id="38"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777777"/>
                                      </p:to>
                                    </p:animClr>
                                  </p:subTnLst>
                                </p:cTn>
                              </p:par>
                              <p:par>
                                <p:cTn id="39" presetID="10"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Effect transition="in" filter="fade">
                                      <p:cBhvr>
                                        <p:cTn id="41"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777777"/>
                                      </p:to>
                                    </p:animClr>
                                  </p:sub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Effect transition="in" filter="fade">
                                      <p:cBhvr>
                                        <p:cTn id="46"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777777"/>
                                      </p:to>
                                    </p:animClr>
                                  </p:subTnLst>
                                </p:cTn>
                              </p:par>
                              <p:par>
                                <p:cTn id="47" presetID="10" presetClass="entr" presetSubtype="0" fill="hold" grpId="0" nodeType="with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777777"/>
                                      </p:to>
                                    </p:animClr>
                                  </p:subTnLst>
                                </p:cTn>
                              </p:par>
                              <p:par>
                                <p:cTn id="50" presetID="10" presetClass="entr" presetSubtype="0" fill="hold" grpId="0" nodeType="with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Effect transition="in" filter="fade">
                                      <p:cBhvr>
                                        <p:cTn id="52"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777777"/>
                                      </p:to>
                                    </p:animClr>
                                  </p:subTnLst>
                                </p:cTn>
                              </p:par>
                              <p:par>
                                <p:cTn id="53" presetID="10" presetClass="entr" presetSubtype="0" fill="hold" grpId="0" nodeType="with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animEffect transition="in" filter="fade">
                                      <p:cBhvr>
                                        <p:cTn id="55" dur="500"/>
                                        <p:tgtEl>
                                          <p:spTgt spid="6">
                                            <p:txEl>
                                              <p:pRg st="7" end="7"/>
                                            </p:txEl>
                                          </p:spTgt>
                                        </p:tgtEl>
                                      </p:cBhvr>
                                    </p:animEffect>
                                  </p:childTnLst>
                                  <p:subTnLst>
                                    <p:animClr clrSpc="rgb" dir="cw">
                                      <p:cBhvr override="childStyle">
                                        <p:cTn dur="1" fill="hold" display="0" masterRel="nextClick" afterEffect="1"/>
                                        <p:tgtEl>
                                          <p:spTgt spid="6">
                                            <p:txEl>
                                              <p:pRg st="7" end="7"/>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961DBB7-8450-4451-A324-C54650A51E5B}"/>
              </a:ext>
            </a:extLst>
          </p:cNvPr>
          <p:cNvSpPr>
            <a:spLocks noGrp="1"/>
          </p:cNvSpPr>
          <p:nvPr>
            <p:ph type="title"/>
          </p:nvPr>
        </p:nvSpPr>
        <p:spPr/>
        <p:txBody>
          <a:bodyPr>
            <a:normAutofit/>
          </a:bodyPr>
          <a:lstStyle/>
          <a:p>
            <a:pPr algn="ctr"/>
            <a:r>
              <a:rPr lang="en-US" dirty="0"/>
              <a:t>1956 Bloom’s Taxonomy</a:t>
            </a:r>
          </a:p>
        </p:txBody>
      </p:sp>
      <p:sp>
        <p:nvSpPr>
          <p:cNvPr id="2" name="Picture Placeholder 1">
            <a:extLst>
              <a:ext uri="{FF2B5EF4-FFF2-40B4-BE49-F238E27FC236}">
                <a16:creationId xmlns:a16="http://schemas.microsoft.com/office/drawing/2014/main" id="{9AB6F999-FD77-456F-A379-55AADAE35826}"/>
              </a:ext>
            </a:extLst>
          </p:cNvPr>
          <p:cNvSpPr>
            <a:spLocks noGrp="1"/>
          </p:cNvSpPr>
          <p:nvPr>
            <p:ph type="pic" idx="1"/>
          </p:nvPr>
        </p:nvSpPr>
        <p:spPr/>
      </p:sp>
      <p:sp>
        <p:nvSpPr>
          <p:cNvPr id="8" name="Content Placeholder 7">
            <a:extLst>
              <a:ext uri="{FF2B5EF4-FFF2-40B4-BE49-F238E27FC236}">
                <a16:creationId xmlns:a16="http://schemas.microsoft.com/office/drawing/2014/main" id="{2F50BC36-18A8-45ED-94E0-78F18B1CC583}"/>
              </a:ext>
            </a:extLst>
          </p:cNvPr>
          <p:cNvSpPr>
            <a:spLocks noGrp="1"/>
          </p:cNvSpPr>
          <p:nvPr>
            <p:ph type="body" sz="half" idx="2"/>
          </p:nvPr>
        </p:nvSpPr>
        <p:spPr>
          <a:xfrm>
            <a:off x="450574" y="2336873"/>
            <a:ext cx="4106005" cy="3599315"/>
          </a:xfrm>
        </p:spPr>
        <p:txBody>
          <a:bodyPr>
            <a:normAutofit/>
          </a:bodyPr>
          <a:lstStyle/>
          <a:p>
            <a:r>
              <a:rPr lang="en-US" sz="2000" dirty="0"/>
              <a:t>Consisted of six major categories:</a:t>
            </a:r>
          </a:p>
          <a:p>
            <a:pPr lvl="1"/>
            <a:r>
              <a:rPr lang="en-US" sz="1800" dirty="0"/>
              <a:t>Knowledge</a:t>
            </a:r>
          </a:p>
          <a:p>
            <a:pPr lvl="1"/>
            <a:r>
              <a:rPr lang="en-US" sz="1800" dirty="0"/>
              <a:t>Comprehension</a:t>
            </a:r>
          </a:p>
          <a:p>
            <a:pPr lvl="1"/>
            <a:r>
              <a:rPr lang="en-US" sz="1800" dirty="0"/>
              <a:t>Application</a:t>
            </a:r>
          </a:p>
          <a:p>
            <a:pPr lvl="1"/>
            <a:r>
              <a:rPr lang="en-US" sz="1800" dirty="0"/>
              <a:t>Analysis</a:t>
            </a:r>
          </a:p>
          <a:p>
            <a:pPr lvl="1"/>
            <a:r>
              <a:rPr lang="en-US" sz="1800" dirty="0"/>
              <a:t>Synthesis</a:t>
            </a:r>
          </a:p>
          <a:p>
            <a:pPr lvl="1"/>
            <a:r>
              <a:rPr lang="en-US" sz="1800" dirty="0"/>
              <a:t>Evaluation</a:t>
            </a:r>
          </a:p>
        </p:txBody>
      </p:sp>
      <p:pic>
        <p:nvPicPr>
          <p:cNvPr id="11" name="Picture 10">
            <a:extLst>
              <a:ext uri="{FF2B5EF4-FFF2-40B4-BE49-F238E27FC236}">
                <a16:creationId xmlns:a16="http://schemas.microsoft.com/office/drawing/2014/main" id="{CC61B324-E0CF-4F7B-88AD-4D586078ED4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68333" y="2085082"/>
            <a:ext cx="5425847" cy="4657767"/>
          </a:xfrm>
          <a:prstGeom prst="rect">
            <a:avLst/>
          </a:prstGeom>
        </p:spPr>
      </p:pic>
    </p:spTree>
    <p:extLst>
      <p:ext uri="{BB962C8B-B14F-4D97-AF65-F5344CB8AC3E}">
        <p14:creationId xmlns:p14="http://schemas.microsoft.com/office/powerpoint/2010/main" val="1998155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fade">
                                      <p:cBhvr>
                                        <p:cTn id="16" dur="500"/>
                                        <p:tgtEl>
                                          <p:spTgt spid="8">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fade">
                                      <p:cBhvr>
                                        <p:cTn id="25"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AA7FF-6905-45B7-AC75-02A0B4E19877}"/>
              </a:ext>
            </a:extLst>
          </p:cNvPr>
          <p:cNvSpPr>
            <a:spLocks noGrp="1"/>
          </p:cNvSpPr>
          <p:nvPr>
            <p:ph type="title"/>
          </p:nvPr>
        </p:nvSpPr>
        <p:spPr/>
        <p:txBody>
          <a:bodyPr>
            <a:normAutofit/>
          </a:bodyPr>
          <a:lstStyle/>
          <a:p>
            <a:pPr algn="ctr"/>
            <a:r>
              <a:rPr lang="en-US" dirty="0"/>
              <a:t>2001 Bloom’s Taxonomy Revision</a:t>
            </a:r>
          </a:p>
        </p:txBody>
      </p:sp>
      <p:sp>
        <p:nvSpPr>
          <p:cNvPr id="4" name="Picture Placeholder 3">
            <a:extLst>
              <a:ext uri="{FF2B5EF4-FFF2-40B4-BE49-F238E27FC236}">
                <a16:creationId xmlns:a16="http://schemas.microsoft.com/office/drawing/2014/main" id="{D302C4D5-885A-418E-A9FA-BBBCE545C956}"/>
              </a:ext>
            </a:extLst>
          </p:cNvPr>
          <p:cNvSpPr>
            <a:spLocks noGrp="1"/>
          </p:cNvSpPr>
          <p:nvPr>
            <p:ph type="pic" idx="1"/>
          </p:nvPr>
        </p:nvSpPr>
        <p:spPr/>
      </p:sp>
      <p:sp>
        <p:nvSpPr>
          <p:cNvPr id="6" name="Content Placeholder 5">
            <a:extLst>
              <a:ext uri="{FF2B5EF4-FFF2-40B4-BE49-F238E27FC236}">
                <a16:creationId xmlns:a16="http://schemas.microsoft.com/office/drawing/2014/main" id="{07DB8275-3F75-409E-93BC-DE13E683F46C}"/>
              </a:ext>
            </a:extLst>
          </p:cNvPr>
          <p:cNvSpPr>
            <a:spLocks noGrp="1"/>
          </p:cNvSpPr>
          <p:nvPr>
            <p:ph type="body" sz="half" idx="2"/>
          </p:nvPr>
        </p:nvSpPr>
        <p:spPr>
          <a:xfrm>
            <a:off x="198783" y="2336873"/>
            <a:ext cx="4518528" cy="3599315"/>
          </a:xfrm>
        </p:spPr>
        <p:txBody>
          <a:bodyPr>
            <a:normAutofit/>
          </a:bodyPr>
          <a:lstStyle/>
          <a:p>
            <a:r>
              <a:rPr lang="en-US" sz="2000" dirty="0"/>
              <a:t>Still consisted of six major categories but six different major categories:</a:t>
            </a:r>
          </a:p>
          <a:p>
            <a:pPr lvl="1"/>
            <a:r>
              <a:rPr lang="en-US" sz="1800" dirty="0"/>
              <a:t>Remember</a:t>
            </a:r>
          </a:p>
          <a:p>
            <a:pPr lvl="1"/>
            <a:r>
              <a:rPr lang="en-US" sz="1800" dirty="0"/>
              <a:t>Understand</a:t>
            </a:r>
          </a:p>
          <a:p>
            <a:pPr lvl="1"/>
            <a:r>
              <a:rPr lang="en-US" sz="1800" dirty="0"/>
              <a:t>Apply</a:t>
            </a:r>
          </a:p>
          <a:p>
            <a:pPr lvl="1"/>
            <a:r>
              <a:rPr lang="en-US" sz="1800" dirty="0"/>
              <a:t>Analyze</a:t>
            </a:r>
          </a:p>
          <a:p>
            <a:pPr lvl="1"/>
            <a:r>
              <a:rPr lang="en-US" sz="1800" dirty="0"/>
              <a:t>Evaluate</a:t>
            </a:r>
          </a:p>
          <a:p>
            <a:pPr lvl="1"/>
            <a:r>
              <a:rPr lang="en-US" sz="1800" dirty="0"/>
              <a:t>Create</a:t>
            </a:r>
          </a:p>
        </p:txBody>
      </p:sp>
      <p:pic>
        <p:nvPicPr>
          <p:cNvPr id="19" name="Picture 18">
            <a:extLst>
              <a:ext uri="{FF2B5EF4-FFF2-40B4-BE49-F238E27FC236}">
                <a16:creationId xmlns:a16="http://schemas.microsoft.com/office/drawing/2014/main" id="{7ADA47E6-AD76-47DE-925F-2748B76EF3C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19354" y="2230856"/>
            <a:ext cx="5123806" cy="4389394"/>
          </a:xfrm>
          <a:prstGeom prst="rect">
            <a:avLst/>
          </a:prstGeom>
        </p:spPr>
      </p:pic>
    </p:spTree>
    <p:extLst>
      <p:ext uri="{BB962C8B-B14F-4D97-AF65-F5344CB8AC3E}">
        <p14:creationId xmlns:p14="http://schemas.microsoft.com/office/powerpoint/2010/main" val="2979332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3A6F-A507-4B61-9693-559D9792A019}"/>
              </a:ext>
            </a:extLst>
          </p:cNvPr>
          <p:cNvSpPr>
            <a:spLocks noGrp="1"/>
          </p:cNvSpPr>
          <p:nvPr>
            <p:ph type="title"/>
          </p:nvPr>
        </p:nvSpPr>
        <p:spPr/>
        <p:txBody>
          <a:bodyPr/>
          <a:lstStyle/>
          <a:p>
            <a:r>
              <a:rPr lang="en-US" dirty="0"/>
              <a:t>KNOWLEDGE vs REMEMBERING</a:t>
            </a:r>
          </a:p>
        </p:txBody>
      </p:sp>
      <p:sp>
        <p:nvSpPr>
          <p:cNvPr id="3" name="Content Placeholder 2">
            <a:extLst>
              <a:ext uri="{FF2B5EF4-FFF2-40B4-BE49-F238E27FC236}">
                <a16:creationId xmlns:a16="http://schemas.microsoft.com/office/drawing/2014/main" id="{A26653D2-F083-4DEF-860B-1CA61DABE4A0}"/>
              </a:ext>
            </a:extLst>
          </p:cNvPr>
          <p:cNvSpPr>
            <a:spLocks noGrp="1"/>
          </p:cNvSpPr>
          <p:nvPr>
            <p:ph idx="1"/>
          </p:nvPr>
        </p:nvSpPr>
        <p:spPr/>
        <p:txBody>
          <a:bodyPr/>
          <a:lstStyle/>
          <a:p>
            <a:r>
              <a:rPr lang="en-US" dirty="0"/>
              <a:t>Knowledge (Original):</a:t>
            </a:r>
          </a:p>
          <a:p>
            <a:pPr lvl="1"/>
            <a:r>
              <a:rPr lang="en-US" dirty="0"/>
              <a:t>“Involves the recall of specifics and universals, the recall of methods and processes, or the recall of a pattern, structure, or setting”</a:t>
            </a:r>
          </a:p>
          <a:p>
            <a:pPr lvl="2"/>
            <a:r>
              <a:rPr lang="en-US" dirty="0"/>
              <a:t>Examples – memorize, recall, recognize, repeat, record</a:t>
            </a:r>
          </a:p>
          <a:p>
            <a:r>
              <a:rPr lang="en-US" dirty="0"/>
              <a:t>Remembering (Revised):</a:t>
            </a:r>
          </a:p>
          <a:p>
            <a:pPr lvl="1"/>
            <a:r>
              <a:rPr lang="en-US" dirty="0"/>
              <a:t>Recall facts and basic concepts, recognize and recall relevant knowledge from long term memory</a:t>
            </a:r>
          </a:p>
          <a:p>
            <a:pPr lvl="2"/>
            <a:r>
              <a:rPr lang="en-US" dirty="0"/>
              <a:t>Examples – recognize, recall, duplicate, list, reproduce</a:t>
            </a:r>
          </a:p>
        </p:txBody>
      </p:sp>
    </p:spTree>
    <p:extLst>
      <p:ext uri="{BB962C8B-B14F-4D97-AF65-F5344CB8AC3E}">
        <p14:creationId xmlns:p14="http://schemas.microsoft.com/office/powerpoint/2010/main" val="1201471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5709-C835-4146-BBD8-55FBA6FD3237}"/>
              </a:ext>
            </a:extLst>
          </p:cNvPr>
          <p:cNvSpPr>
            <a:spLocks noGrp="1"/>
          </p:cNvSpPr>
          <p:nvPr>
            <p:ph type="title"/>
          </p:nvPr>
        </p:nvSpPr>
        <p:spPr/>
        <p:txBody>
          <a:bodyPr/>
          <a:lstStyle/>
          <a:p>
            <a:r>
              <a:rPr lang="en-US" dirty="0"/>
              <a:t>COMPREHENSION vs UNDERSTAND</a:t>
            </a:r>
          </a:p>
        </p:txBody>
      </p:sp>
      <p:sp>
        <p:nvSpPr>
          <p:cNvPr id="3" name="Content Placeholder 2">
            <a:extLst>
              <a:ext uri="{FF2B5EF4-FFF2-40B4-BE49-F238E27FC236}">
                <a16:creationId xmlns:a16="http://schemas.microsoft.com/office/drawing/2014/main" id="{F528A720-F774-4D58-BE04-92A6AFEC263D}"/>
              </a:ext>
            </a:extLst>
          </p:cNvPr>
          <p:cNvSpPr>
            <a:spLocks noGrp="1"/>
          </p:cNvSpPr>
          <p:nvPr>
            <p:ph idx="1"/>
          </p:nvPr>
        </p:nvSpPr>
        <p:spPr/>
        <p:txBody>
          <a:bodyPr/>
          <a:lstStyle/>
          <a:p>
            <a:r>
              <a:rPr lang="en-US" dirty="0"/>
              <a:t>Comprehension (Original):</a:t>
            </a:r>
          </a:p>
          <a:p>
            <a:pPr lvl="1"/>
            <a:r>
              <a:rPr lang="en-US" dirty="0"/>
              <a:t>“refers to a type of understanding or apprehension such that the individual knows what is being communicated and can make use of the material or idea being communicated without necessarily relating it to other material or seeing its fullest implications.”</a:t>
            </a:r>
          </a:p>
          <a:p>
            <a:pPr lvl="2"/>
            <a:r>
              <a:rPr lang="en-US" dirty="0"/>
              <a:t>Examples – paraphrase, cite, classify, understand, convert</a:t>
            </a:r>
          </a:p>
          <a:p>
            <a:r>
              <a:rPr lang="en-US" dirty="0"/>
              <a:t>Understand (Revised):</a:t>
            </a:r>
          </a:p>
          <a:p>
            <a:pPr lvl="1"/>
            <a:r>
              <a:rPr lang="en-US" dirty="0"/>
              <a:t>Explain ideas and concepts, construct meaning from oral, written and graphic messages</a:t>
            </a:r>
          </a:p>
          <a:p>
            <a:pPr lvl="2"/>
            <a:r>
              <a:rPr lang="en-US" dirty="0"/>
              <a:t>Examples – explain, compare, classify, exemplify, infer</a:t>
            </a:r>
          </a:p>
        </p:txBody>
      </p:sp>
    </p:spTree>
    <p:extLst>
      <p:ext uri="{BB962C8B-B14F-4D97-AF65-F5344CB8AC3E}">
        <p14:creationId xmlns:p14="http://schemas.microsoft.com/office/powerpoint/2010/main" val="2697815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75AB3-9149-4066-9896-3151AE51D1EC}"/>
              </a:ext>
            </a:extLst>
          </p:cNvPr>
          <p:cNvSpPr>
            <a:spLocks noGrp="1"/>
          </p:cNvSpPr>
          <p:nvPr>
            <p:ph type="title"/>
          </p:nvPr>
        </p:nvSpPr>
        <p:spPr/>
        <p:txBody>
          <a:bodyPr/>
          <a:lstStyle/>
          <a:p>
            <a:r>
              <a:rPr lang="en-US" dirty="0"/>
              <a:t>APPLICATION vs APPLY</a:t>
            </a:r>
          </a:p>
        </p:txBody>
      </p:sp>
      <p:sp>
        <p:nvSpPr>
          <p:cNvPr id="3" name="Content Placeholder 2">
            <a:extLst>
              <a:ext uri="{FF2B5EF4-FFF2-40B4-BE49-F238E27FC236}">
                <a16:creationId xmlns:a16="http://schemas.microsoft.com/office/drawing/2014/main" id="{988859C9-4721-42B3-80EC-11BFAA239BE5}"/>
              </a:ext>
            </a:extLst>
          </p:cNvPr>
          <p:cNvSpPr>
            <a:spLocks noGrp="1"/>
          </p:cNvSpPr>
          <p:nvPr>
            <p:ph idx="1"/>
          </p:nvPr>
        </p:nvSpPr>
        <p:spPr/>
        <p:txBody>
          <a:bodyPr/>
          <a:lstStyle/>
          <a:p>
            <a:r>
              <a:rPr lang="en-US" dirty="0"/>
              <a:t>Application (Original):</a:t>
            </a:r>
          </a:p>
          <a:p>
            <a:pPr lvl="1"/>
            <a:r>
              <a:rPr lang="en-US" dirty="0"/>
              <a:t>the “use of abstractions in particular and concrete situations.”</a:t>
            </a:r>
          </a:p>
          <a:p>
            <a:pPr lvl="2"/>
            <a:r>
              <a:rPr lang="en-US" dirty="0"/>
              <a:t>Examples – demonstrate, develop, inform, produce, construct</a:t>
            </a:r>
          </a:p>
          <a:p>
            <a:r>
              <a:rPr lang="en-US" dirty="0"/>
              <a:t>Apply (Revised):</a:t>
            </a:r>
          </a:p>
          <a:p>
            <a:pPr lvl="1"/>
            <a:r>
              <a:rPr lang="en-US" dirty="0"/>
              <a:t>Use information in new situations, use information in a new way</a:t>
            </a:r>
          </a:p>
          <a:p>
            <a:pPr lvl="2"/>
            <a:r>
              <a:rPr lang="en-US" dirty="0"/>
              <a:t>Examples – execute, implement, discover, prepare, solve</a:t>
            </a:r>
          </a:p>
        </p:txBody>
      </p:sp>
    </p:spTree>
    <p:extLst>
      <p:ext uri="{BB962C8B-B14F-4D97-AF65-F5344CB8AC3E}">
        <p14:creationId xmlns:p14="http://schemas.microsoft.com/office/powerpoint/2010/main" val="258711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207</TotalTime>
  <Words>757</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Trebuchet MS</vt:lpstr>
      <vt:lpstr>Berlin</vt:lpstr>
      <vt:lpstr>Bloom’s Taxonomy</vt:lpstr>
      <vt:lpstr>Who, What, When, Why, How</vt:lpstr>
      <vt:lpstr>Bloom’s Taxonomy  Additional Facts</vt:lpstr>
      <vt:lpstr>KNOWLEDGE USED IN COGNITION</vt:lpstr>
      <vt:lpstr>1956 Bloom’s Taxonomy</vt:lpstr>
      <vt:lpstr>2001 Bloom’s Taxonomy Revision</vt:lpstr>
      <vt:lpstr>KNOWLEDGE vs REMEMBERING</vt:lpstr>
      <vt:lpstr>COMPREHENSION vs UNDERSTAND</vt:lpstr>
      <vt:lpstr>APPLICATION vs APPLY</vt:lpstr>
      <vt:lpstr>ANALYSIS vs ANALYZE</vt:lpstr>
      <vt:lpstr>SYNTHESIS vs EVALUATE</vt:lpstr>
      <vt:lpstr>EVALUATION vs CREATE</vt:lpstr>
      <vt:lpstr>Bloom’s Taxonomy in the Classroom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Bloom’s Taxonomy</dc:title>
  <dc:creator>Mandi Baker</dc:creator>
  <cp:lastModifiedBy>Mandi Baker</cp:lastModifiedBy>
  <cp:revision>28</cp:revision>
  <dcterms:created xsi:type="dcterms:W3CDTF">2019-11-14T02:40:48Z</dcterms:created>
  <dcterms:modified xsi:type="dcterms:W3CDTF">2019-11-14T15:05:20Z</dcterms:modified>
</cp:coreProperties>
</file>