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68" r:id="rId3"/>
    <p:sldId id="257" r:id="rId4"/>
    <p:sldId id="269" r:id="rId5"/>
    <p:sldId id="266" r:id="rId6"/>
    <p:sldId id="264" r:id="rId7"/>
    <p:sldId id="258" r:id="rId8"/>
    <p:sldId id="259" r:id="rId9"/>
    <p:sldId id="260" r:id="rId10"/>
    <p:sldId id="261" r:id="rId11"/>
    <p:sldId id="262" r:id="rId12"/>
    <p:sldId id="263" r:id="rId13"/>
    <p:sldId id="265"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11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9390B6-96B7-4895-86F3-F80A2101C4A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4EAA3906-2955-4447-B14D-B5BC9E91E611}" type="slidenum">
              <a:rPr lang="en-US" smtClean="0"/>
              <a:t>‹#›</a:t>
            </a:fld>
            <a:endParaRPr lang="en-US"/>
          </a:p>
        </p:txBody>
      </p:sp>
    </p:spTree>
    <p:extLst>
      <p:ext uri="{BB962C8B-B14F-4D97-AF65-F5344CB8AC3E}">
        <p14:creationId xmlns:p14="http://schemas.microsoft.com/office/powerpoint/2010/main" val="1921586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C9390B6-96B7-4895-86F3-F80A2101C4A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4EAA3906-2955-4447-B14D-B5BC9E91E611}" type="slidenum">
              <a:rPr lang="en-US" smtClean="0"/>
              <a:t>‹#›</a:t>
            </a:fld>
            <a:endParaRPr lang="en-US"/>
          </a:p>
        </p:txBody>
      </p:sp>
    </p:spTree>
    <p:extLst>
      <p:ext uri="{BB962C8B-B14F-4D97-AF65-F5344CB8AC3E}">
        <p14:creationId xmlns:p14="http://schemas.microsoft.com/office/powerpoint/2010/main" val="1343036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C9390B6-96B7-4895-86F3-F80A2101C4A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4EAA3906-2955-4447-B14D-B5BC9E91E611}" type="slidenum">
              <a:rPr lang="en-US" smtClean="0"/>
              <a:t>‹#›</a:t>
            </a:fld>
            <a:endParaRPr lang="en-US"/>
          </a:p>
        </p:txBody>
      </p:sp>
    </p:spTree>
    <p:extLst>
      <p:ext uri="{BB962C8B-B14F-4D97-AF65-F5344CB8AC3E}">
        <p14:creationId xmlns:p14="http://schemas.microsoft.com/office/powerpoint/2010/main" val="2890891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C9390B6-96B7-4895-86F3-F80A2101C4A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4EAA3906-2955-4447-B14D-B5BC9E91E611}"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3496648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C9390B6-96B7-4895-86F3-F80A2101C4A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4EAA3906-2955-4447-B14D-B5BC9E91E611}" type="slidenum">
              <a:rPr lang="en-US" smtClean="0"/>
              <a:t>‹#›</a:t>
            </a:fld>
            <a:endParaRPr lang="en-US"/>
          </a:p>
        </p:txBody>
      </p:sp>
    </p:spTree>
    <p:extLst>
      <p:ext uri="{BB962C8B-B14F-4D97-AF65-F5344CB8AC3E}">
        <p14:creationId xmlns:p14="http://schemas.microsoft.com/office/powerpoint/2010/main" val="34794596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C9390B6-96B7-4895-86F3-F80A2101C4A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AA3906-2955-4447-B14D-B5BC9E91E611}" type="slidenum">
              <a:rPr lang="en-US" smtClean="0"/>
              <a:t>‹#›</a:t>
            </a:fld>
            <a:endParaRPr lang="en-US"/>
          </a:p>
        </p:txBody>
      </p:sp>
    </p:spTree>
    <p:extLst>
      <p:ext uri="{BB962C8B-B14F-4D97-AF65-F5344CB8AC3E}">
        <p14:creationId xmlns:p14="http://schemas.microsoft.com/office/powerpoint/2010/main" val="12368722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C9390B6-96B7-4895-86F3-F80A2101C4A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AA3906-2955-4447-B14D-B5BC9E91E611}" type="slidenum">
              <a:rPr lang="en-US" smtClean="0"/>
              <a:t>‹#›</a:t>
            </a:fld>
            <a:endParaRPr lang="en-US"/>
          </a:p>
        </p:txBody>
      </p:sp>
    </p:spTree>
    <p:extLst>
      <p:ext uri="{BB962C8B-B14F-4D97-AF65-F5344CB8AC3E}">
        <p14:creationId xmlns:p14="http://schemas.microsoft.com/office/powerpoint/2010/main" val="13754592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9390B6-96B7-4895-86F3-F80A2101C4A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AA3906-2955-4447-B14D-B5BC9E91E611}" type="slidenum">
              <a:rPr lang="en-US" smtClean="0"/>
              <a:t>‹#›</a:t>
            </a:fld>
            <a:endParaRPr lang="en-US"/>
          </a:p>
        </p:txBody>
      </p:sp>
    </p:spTree>
    <p:extLst>
      <p:ext uri="{BB962C8B-B14F-4D97-AF65-F5344CB8AC3E}">
        <p14:creationId xmlns:p14="http://schemas.microsoft.com/office/powerpoint/2010/main" val="22903455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C9390B6-96B7-4895-86F3-F80A2101C4AD}" type="datetimeFigureOut">
              <a:rPr lang="en-US" smtClean="0"/>
              <a:t>11/14/2019</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4EAA3906-2955-4447-B14D-B5BC9E91E611}" type="slidenum">
              <a:rPr lang="en-US" smtClean="0"/>
              <a:t>‹#›</a:t>
            </a:fld>
            <a:endParaRPr lang="en-US"/>
          </a:p>
        </p:txBody>
      </p:sp>
    </p:spTree>
    <p:extLst>
      <p:ext uri="{BB962C8B-B14F-4D97-AF65-F5344CB8AC3E}">
        <p14:creationId xmlns:p14="http://schemas.microsoft.com/office/powerpoint/2010/main" val="2730916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9390B6-96B7-4895-86F3-F80A2101C4A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AA3906-2955-4447-B14D-B5BC9E91E611}" type="slidenum">
              <a:rPr lang="en-US" smtClean="0"/>
              <a:t>‹#›</a:t>
            </a:fld>
            <a:endParaRPr lang="en-US"/>
          </a:p>
        </p:txBody>
      </p:sp>
    </p:spTree>
    <p:extLst>
      <p:ext uri="{BB962C8B-B14F-4D97-AF65-F5344CB8AC3E}">
        <p14:creationId xmlns:p14="http://schemas.microsoft.com/office/powerpoint/2010/main" val="1870817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9390B6-96B7-4895-86F3-F80A2101C4A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4EAA3906-2955-4447-B14D-B5BC9E91E611}" type="slidenum">
              <a:rPr lang="en-US" smtClean="0"/>
              <a:t>‹#›</a:t>
            </a:fld>
            <a:endParaRPr lang="en-US"/>
          </a:p>
        </p:txBody>
      </p:sp>
    </p:spTree>
    <p:extLst>
      <p:ext uri="{BB962C8B-B14F-4D97-AF65-F5344CB8AC3E}">
        <p14:creationId xmlns:p14="http://schemas.microsoft.com/office/powerpoint/2010/main" val="642964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9390B6-96B7-4895-86F3-F80A2101C4A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AA3906-2955-4447-B14D-B5BC9E91E611}" type="slidenum">
              <a:rPr lang="en-US" smtClean="0"/>
              <a:t>‹#›</a:t>
            </a:fld>
            <a:endParaRPr lang="en-US"/>
          </a:p>
        </p:txBody>
      </p:sp>
    </p:spTree>
    <p:extLst>
      <p:ext uri="{BB962C8B-B14F-4D97-AF65-F5344CB8AC3E}">
        <p14:creationId xmlns:p14="http://schemas.microsoft.com/office/powerpoint/2010/main" val="242914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9390B6-96B7-4895-86F3-F80A2101C4A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AA3906-2955-4447-B14D-B5BC9E91E611}" type="slidenum">
              <a:rPr lang="en-US" smtClean="0"/>
              <a:t>‹#›</a:t>
            </a:fld>
            <a:endParaRPr lang="en-US"/>
          </a:p>
        </p:txBody>
      </p:sp>
    </p:spTree>
    <p:extLst>
      <p:ext uri="{BB962C8B-B14F-4D97-AF65-F5344CB8AC3E}">
        <p14:creationId xmlns:p14="http://schemas.microsoft.com/office/powerpoint/2010/main" val="122337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9390B6-96B7-4895-86F3-F80A2101C4A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AA3906-2955-4447-B14D-B5BC9E91E611}" type="slidenum">
              <a:rPr lang="en-US" smtClean="0"/>
              <a:t>‹#›</a:t>
            </a:fld>
            <a:endParaRPr lang="en-US"/>
          </a:p>
        </p:txBody>
      </p:sp>
    </p:spTree>
    <p:extLst>
      <p:ext uri="{BB962C8B-B14F-4D97-AF65-F5344CB8AC3E}">
        <p14:creationId xmlns:p14="http://schemas.microsoft.com/office/powerpoint/2010/main" val="1143489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BC9390B6-96B7-4895-86F3-F80A2101C4A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AA3906-2955-4447-B14D-B5BC9E91E611}" type="slidenum">
              <a:rPr lang="en-US" smtClean="0"/>
              <a:t>‹#›</a:t>
            </a:fld>
            <a:endParaRPr lang="en-US"/>
          </a:p>
        </p:txBody>
      </p:sp>
    </p:spTree>
    <p:extLst>
      <p:ext uri="{BB962C8B-B14F-4D97-AF65-F5344CB8AC3E}">
        <p14:creationId xmlns:p14="http://schemas.microsoft.com/office/powerpoint/2010/main" val="7058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C9390B6-96B7-4895-86F3-F80A2101C4A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AA3906-2955-4447-B14D-B5BC9E91E611}" type="slidenum">
              <a:rPr lang="en-US" smtClean="0"/>
              <a:t>‹#›</a:t>
            </a:fld>
            <a:endParaRPr lang="en-US"/>
          </a:p>
        </p:txBody>
      </p:sp>
    </p:spTree>
    <p:extLst>
      <p:ext uri="{BB962C8B-B14F-4D97-AF65-F5344CB8AC3E}">
        <p14:creationId xmlns:p14="http://schemas.microsoft.com/office/powerpoint/2010/main" val="3281918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C9390B6-96B7-4895-86F3-F80A2101C4A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AA3906-2955-4447-B14D-B5BC9E91E611}" type="slidenum">
              <a:rPr lang="en-US" smtClean="0"/>
              <a:t>‹#›</a:t>
            </a:fld>
            <a:endParaRPr lang="en-US"/>
          </a:p>
        </p:txBody>
      </p:sp>
    </p:spTree>
    <p:extLst>
      <p:ext uri="{BB962C8B-B14F-4D97-AF65-F5344CB8AC3E}">
        <p14:creationId xmlns:p14="http://schemas.microsoft.com/office/powerpoint/2010/main" val="1817137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C9390B6-96B7-4895-86F3-F80A2101C4AD}" type="datetimeFigureOut">
              <a:rPr lang="en-US" smtClean="0"/>
              <a:t>11/14/2019</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4EAA3906-2955-4447-B14D-B5BC9E91E611}" type="slidenum">
              <a:rPr lang="en-US" smtClean="0"/>
              <a:t>‹#›</a:t>
            </a:fld>
            <a:endParaRPr lang="en-US"/>
          </a:p>
        </p:txBody>
      </p:sp>
    </p:spTree>
    <p:extLst>
      <p:ext uri="{BB962C8B-B14F-4D97-AF65-F5344CB8AC3E}">
        <p14:creationId xmlns:p14="http://schemas.microsoft.com/office/powerpoint/2010/main" val="2997088665"/>
      </p:ext>
    </p:extLst>
  </p:cSld>
  <p:clrMap bg1="dk1" tx1="lt1" bg2="dk2" tx2="lt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79"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fctl.ucf.edu/teaching-resources/course-design/blooms-taxonomy/" TargetMode="External"/><Relationship Id="rId2" Type="http://schemas.openxmlformats.org/officeDocument/2006/relationships/hyperlink" Target="https://cft.vanderbilt.edu/guides-sub-pages/blooms-taxonomy/" TargetMode="External"/><Relationship Id="rId1" Type="http://schemas.openxmlformats.org/officeDocument/2006/relationships/slideLayout" Target="../slideLayouts/slideLayout2.xml"/><Relationship Id="rId4" Type="http://schemas.openxmlformats.org/officeDocument/2006/relationships/hyperlink" Target="https://www.innovativeeducators.org/blogs/news/bloom-s-taxonomy-today-s-tech-savvy-students"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proyectoaprender.es/formacion/es-ES/biografias/4-benjamin-bloom"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teve-wheeler.blogspot.com/2012/06/bloom-and-bust.html" TargetMode="External"/><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hyperlink" Target="https://cft.vanderbilt.edu/guides-sub-pages/flipping-the-classroom/" TargetMode="External"/><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8695C-7A5E-4225-94EC-CD2DAD9A7D5B}"/>
              </a:ext>
            </a:extLst>
          </p:cNvPr>
          <p:cNvSpPr>
            <a:spLocks noGrp="1"/>
          </p:cNvSpPr>
          <p:nvPr>
            <p:ph type="ctrTitle"/>
          </p:nvPr>
        </p:nvSpPr>
        <p:spPr/>
        <p:txBody>
          <a:bodyPr/>
          <a:lstStyle/>
          <a:p>
            <a:r>
              <a:rPr lang="en-US" dirty="0"/>
              <a:t>Bloom’s Taxonomy</a:t>
            </a:r>
          </a:p>
        </p:txBody>
      </p:sp>
      <p:sp>
        <p:nvSpPr>
          <p:cNvPr id="3" name="Subtitle 2">
            <a:extLst>
              <a:ext uri="{FF2B5EF4-FFF2-40B4-BE49-F238E27FC236}">
                <a16:creationId xmlns:a16="http://schemas.microsoft.com/office/drawing/2014/main" id="{9854192A-EB76-468D-8670-431B739C7E7B}"/>
              </a:ext>
            </a:extLst>
          </p:cNvPr>
          <p:cNvSpPr>
            <a:spLocks noGrp="1"/>
          </p:cNvSpPr>
          <p:nvPr>
            <p:ph type="subTitle" idx="1"/>
          </p:nvPr>
        </p:nvSpPr>
        <p:spPr/>
        <p:txBody>
          <a:bodyPr/>
          <a:lstStyle/>
          <a:p>
            <a:r>
              <a:rPr lang="en-US" dirty="0"/>
              <a:t>BY MANDI BAKER</a:t>
            </a:r>
          </a:p>
        </p:txBody>
      </p:sp>
    </p:spTree>
    <p:extLst>
      <p:ext uri="{BB962C8B-B14F-4D97-AF65-F5344CB8AC3E}">
        <p14:creationId xmlns:p14="http://schemas.microsoft.com/office/powerpoint/2010/main" val="216677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C3B8B-211F-4CF2-B3E7-1D3A799C09E5}"/>
              </a:ext>
            </a:extLst>
          </p:cNvPr>
          <p:cNvSpPr>
            <a:spLocks noGrp="1"/>
          </p:cNvSpPr>
          <p:nvPr>
            <p:ph type="title"/>
          </p:nvPr>
        </p:nvSpPr>
        <p:spPr/>
        <p:txBody>
          <a:bodyPr/>
          <a:lstStyle/>
          <a:p>
            <a:r>
              <a:rPr lang="en-US" dirty="0"/>
              <a:t>ANALYSIS vs ANALYZE</a:t>
            </a:r>
          </a:p>
        </p:txBody>
      </p:sp>
      <p:sp>
        <p:nvSpPr>
          <p:cNvPr id="3" name="Content Placeholder 2">
            <a:extLst>
              <a:ext uri="{FF2B5EF4-FFF2-40B4-BE49-F238E27FC236}">
                <a16:creationId xmlns:a16="http://schemas.microsoft.com/office/drawing/2014/main" id="{1143A0C9-BC88-44BC-A089-B7572F10654F}"/>
              </a:ext>
            </a:extLst>
          </p:cNvPr>
          <p:cNvSpPr>
            <a:spLocks noGrp="1"/>
          </p:cNvSpPr>
          <p:nvPr>
            <p:ph idx="1"/>
          </p:nvPr>
        </p:nvSpPr>
        <p:spPr/>
        <p:txBody>
          <a:bodyPr>
            <a:normAutofit/>
          </a:bodyPr>
          <a:lstStyle/>
          <a:p>
            <a:r>
              <a:rPr lang="en-US" dirty="0"/>
              <a:t>Analysis (Original):</a:t>
            </a:r>
          </a:p>
          <a:p>
            <a:pPr lvl="1"/>
            <a:r>
              <a:rPr lang="en-US" dirty="0"/>
              <a:t>the “breakdown of a communication into its constituent elements or parts such that the relative hierarchy of ideas is made clear and/or the relations between ideas expressed are made explicit.”</a:t>
            </a:r>
          </a:p>
          <a:p>
            <a:pPr lvl="2"/>
            <a:r>
              <a:rPr lang="en-US" dirty="0"/>
              <a:t>Examples – appraise, distinguish, differentiate, separate, outline</a:t>
            </a:r>
          </a:p>
          <a:p>
            <a:r>
              <a:rPr lang="en-US" dirty="0"/>
              <a:t>Analyze (Revised):</a:t>
            </a:r>
          </a:p>
          <a:p>
            <a:pPr lvl="1"/>
            <a:r>
              <a:rPr lang="en-US" dirty="0"/>
              <a:t>Draw connections among ideas, distinguish between parts, how they relate to each other and to the overall structure and purpose</a:t>
            </a:r>
          </a:p>
          <a:p>
            <a:pPr lvl="2"/>
            <a:r>
              <a:rPr lang="en-US" dirty="0"/>
              <a:t>Examples – organize, differentiate, attribute, criticize, experiment</a:t>
            </a:r>
          </a:p>
        </p:txBody>
      </p:sp>
    </p:spTree>
    <p:extLst>
      <p:ext uri="{BB962C8B-B14F-4D97-AF65-F5344CB8AC3E}">
        <p14:creationId xmlns:p14="http://schemas.microsoft.com/office/powerpoint/2010/main" val="38319042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777777"/>
                                      </p:to>
                                    </p:animClr>
                                  </p:sub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777777"/>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rgbClr val="777777"/>
                                      </p:to>
                                    </p:animClr>
                                  </p:sub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rgbClr val="777777"/>
                                      </p:to>
                                    </p:animClr>
                                  </p:sub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rgbClr val="777777"/>
                                      </p:to>
                                    </p:animClr>
                                  </p:sub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subTnLst>
                                    <p:animClr clrSpc="rgb" dir="cw">
                                      <p:cBhvr override="childStyle">
                                        <p:cTn dur="1" fill="hold" display="0" masterRel="nextClick" afterEffect="1"/>
                                        <p:tgtEl>
                                          <p:spTgt spid="3">
                                            <p:txEl>
                                              <p:pRg st="5" end="5"/>
                                            </p:txEl>
                                          </p:spTgt>
                                        </p:tgtEl>
                                        <p:attrNameLst>
                                          <p:attrName>ppt_c</p:attrName>
                                        </p:attrNameLst>
                                      </p:cBhvr>
                                      <p:to>
                                        <a:srgbClr val="777777"/>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9DCBF-7171-4594-8906-3BFD34380CEA}"/>
              </a:ext>
            </a:extLst>
          </p:cNvPr>
          <p:cNvSpPr>
            <a:spLocks noGrp="1"/>
          </p:cNvSpPr>
          <p:nvPr>
            <p:ph type="title"/>
          </p:nvPr>
        </p:nvSpPr>
        <p:spPr/>
        <p:txBody>
          <a:bodyPr/>
          <a:lstStyle/>
          <a:p>
            <a:r>
              <a:rPr lang="en-US" dirty="0"/>
              <a:t>SYNTHESIS vs EVALUATE</a:t>
            </a:r>
          </a:p>
        </p:txBody>
      </p:sp>
      <p:sp>
        <p:nvSpPr>
          <p:cNvPr id="3" name="Content Placeholder 2">
            <a:extLst>
              <a:ext uri="{FF2B5EF4-FFF2-40B4-BE49-F238E27FC236}">
                <a16:creationId xmlns:a16="http://schemas.microsoft.com/office/drawing/2014/main" id="{8B744082-FE58-4E4F-AA7A-7438D007A73F}"/>
              </a:ext>
            </a:extLst>
          </p:cNvPr>
          <p:cNvSpPr>
            <a:spLocks noGrp="1"/>
          </p:cNvSpPr>
          <p:nvPr>
            <p:ph idx="1"/>
          </p:nvPr>
        </p:nvSpPr>
        <p:spPr/>
        <p:txBody>
          <a:bodyPr/>
          <a:lstStyle/>
          <a:p>
            <a:r>
              <a:rPr lang="en-US" dirty="0"/>
              <a:t>Synthesis (Original):</a:t>
            </a:r>
          </a:p>
          <a:p>
            <a:pPr lvl="1"/>
            <a:r>
              <a:rPr lang="en-US" dirty="0"/>
              <a:t>“putting together of elements and parts so as to form a whole.”</a:t>
            </a:r>
          </a:p>
          <a:p>
            <a:pPr lvl="2"/>
            <a:r>
              <a:rPr lang="en-US" dirty="0"/>
              <a:t>Examples – assemble, facilitate, compile, reinforce, validate</a:t>
            </a:r>
          </a:p>
          <a:p>
            <a:r>
              <a:rPr lang="en-US" dirty="0"/>
              <a:t>Evaluate (Revised):</a:t>
            </a:r>
          </a:p>
          <a:p>
            <a:pPr lvl="1"/>
            <a:r>
              <a:rPr lang="en-US" dirty="0"/>
              <a:t>Justify a stand of decision, make judgements and justify decisions</a:t>
            </a:r>
          </a:p>
          <a:p>
            <a:pPr lvl="2"/>
            <a:r>
              <a:rPr lang="en-US" dirty="0"/>
              <a:t>Examples – check, critique, defend, measure, verify</a:t>
            </a:r>
          </a:p>
          <a:p>
            <a:pPr marL="0" indent="0">
              <a:buNone/>
            </a:pPr>
            <a:endParaRPr lang="en-US" dirty="0"/>
          </a:p>
        </p:txBody>
      </p:sp>
    </p:spTree>
    <p:extLst>
      <p:ext uri="{BB962C8B-B14F-4D97-AF65-F5344CB8AC3E}">
        <p14:creationId xmlns:p14="http://schemas.microsoft.com/office/powerpoint/2010/main" val="39232194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777777"/>
                                      </p:to>
                                    </p:animClr>
                                  </p:sub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777777"/>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rgbClr val="777777"/>
                                      </p:to>
                                    </p:animClr>
                                  </p:sub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rgbClr val="777777"/>
                                      </p:to>
                                    </p:animClr>
                                  </p:sub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rgbClr val="777777"/>
                                      </p:to>
                                    </p:animClr>
                                  </p:sub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subTnLst>
                                    <p:animClr clrSpc="rgb" dir="cw">
                                      <p:cBhvr override="childStyle">
                                        <p:cTn dur="1" fill="hold" display="0" masterRel="nextClick" afterEffect="1"/>
                                        <p:tgtEl>
                                          <p:spTgt spid="3">
                                            <p:txEl>
                                              <p:pRg st="5" end="5"/>
                                            </p:txEl>
                                          </p:spTgt>
                                        </p:tgtEl>
                                        <p:attrNameLst>
                                          <p:attrName>ppt_c</p:attrName>
                                        </p:attrNameLst>
                                      </p:cBhvr>
                                      <p:to>
                                        <a:srgbClr val="777777"/>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702AD-5E24-450A-A29B-D70012A67DE1}"/>
              </a:ext>
            </a:extLst>
          </p:cNvPr>
          <p:cNvSpPr>
            <a:spLocks noGrp="1"/>
          </p:cNvSpPr>
          <p:nvPr>
            <p:ph type="title"/>
          </p:nvPr>
        </p:nvSpPr>
        <p:spPr/>
        <p:txBody>
          <a:bodyPr/>
          <a:lstStyle/>
          <a:p>
            <a:r>
              <a:rPr lang="en-US" dirty="0"/>
              <a:t>EVALUATION vs CREATE</a:t>
            </a:r>
          </a:p>
        </p:txBody>
      </p:sp>
      <p:sp>
        <p:nvSpPr>
          <p:cNvPr id="3" name="Content Placeholder 2">
            <a:extLst>
              <a:ext uri="{FF2B5EF4-FFF2-40B4-BE49-F238E27FC236}">
                <a16:creationId xmlns:a16="http://schemas.microsoft.com/office/drawing/2014/main" id="{384CDC96-3FB2-421F-B015-B59244FBC10C}"/>
              </a:ext>
            </a:extLst>
          </p:cNvPr>
          <p:cNvSpPr>
            <a:spLocks noGrp="1"/>
          </p:cNvSpPr>
          <p:nvPr>
            <p:ph idx="1"/>
          </p:nvPr>
        </p:nvSpPr>
        <p:spPr/>
        <p:txBody>
          <a:bodyPr/>
          <a:lstStyle/>
          <a:p>
            <a:r>
              <a:rPr lang="en-US" dirty="0"/>
              <a:t>Evaluation (Original):</a:t>
            </a:r>
          </a:p>
          <a:p>
            <a:pPr lvl="1"/>
            <a:r>
              <a:rPr lang="en-US" dirty="0"/>
              <a:t>“judgments about the value of material and methods for given purposes.”</a:t>
            </a:r>
          </a:p>
          <a:p>
            <a:pPr lvl="2"/>
            <a:r>
              <a:rPr lang="en-US" dirty="0"/>
              <a:t>Examples – appraise, predict, support, interpret, justify</a:t>
            </a:r>
          </a:p>
          <a:p>
            <a:r>
              <a:rPr lang="en-US" dirty="0"/>
              <a:t>Create (Revised):</a:t>
            </a:r>
          </a:p>
          <a:p>
            <a:pPr lvl="1"/>
            <a:r>
              <a:rPr lang="en-US" dirty="0"/>
              <a:t>Produce new of original work, put elements together to form a functional whole, create a new product or point of view</a:t>
            </a:r>
          </a:p>
          <a:p>
            <a:pPr lvl="2"/>
            <a:r>
              <a:rPr lang="en-US" dirty="0"/>
              <a:t>Examples – generate, plan, produce, devise, formulate</a:t>
            </a:r>
          </a:p>
        </p:txBody>
      </p:sp>
    </p:spTree>
    <p:extLst>
      <p:ext uri="{BB962C8B-B14F-4D97-AF65-F5344CB8AC3E}">
        <p14:creationId xmlns:p14="http://schemas.microsoft.com/office/powerpoint/2010/main" val="13943957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777777"/>
                                      </p:to>
                                    </p:animClr>
                                  </p:sub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777777"/>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rgbClr val="777777"/>
                                      </p:to>
                                    </p:animClr>
                                  </p:sub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rgbClr val="777777"/>
                                      </p:to>
                                    </p:animClr>
                                  </p:sub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rgbClr val="777777"/>
                                      </p:to>
                                    </p:animClr>
                                  </p:sub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subTnLst>
                                    <p:animClr clrSpc="rgb" dir="cw">
                                      <p:cBhvr override="childStyle">
                                        <p:cTn dur="1" fill="hold" display="0" masterRel="nextClick" afterEffect="1"/>
                                        <p:tgtEl>
                                          <p:spTgt spid="3">
                                            <p:txEl>
                                              <p:pRg st="5" end="5"/>
                                            </p:txEl>
                                          </p:spTgt>
                                        </p:tgtEl>
                                        <p:attrNameLst>
                                          <p:attrName>ppt_c</p:attrName>
                                        </p:attrNameLst>
                                      </p:cBhvr>
                                      <p:to>
                                        <a:srgbClr val="777777"/>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2B347-B9BE-4EDA-A422-ACB1595A1504}"/>
              </a:ext>
            </a:extLst>
          </p:cNvPr>
          <p:cNvSpPr>
            <a:spLocks noGrp="1"/>
          </p:cNvSpPr>
          <p:nvPr>
            <p:ph type="title"/>
          </p:nvPr>
        </p:nvSpPr>
        <p:spPr/>
        <p:txBody>
          <a:bodyPr/>
          <a:lstStyle/>
          <a:p>
            <a:r>
              <a:rPr lang="en-US" dirty="0"/>
              <a:t>Bloom’s Taxonomy in the Classroom</a:t>
            </a:r>
          </a:p>
        </p:txBody>
      </p:sp>
      <p:sp>
        <p:nvSpPr>
          <p:cNvPr id="3" name="Content Placeholder 2">
            <a:extLst>
              <a:ext uri="{FF2B5EF4-FFF2-40B4-BE49-F238E27FC236}">
                <a16:creationId xmlns:a16="http://schemas.microsoft.com/office/drawing/2014/main" id="{1BE2C0DE-F841-41A9-92DF-0D679E156C22}"/>
              </a:ext>
            </a:extLst>
          </p:cNvPr>
          <p:cNvSpPr>
            <a:spLocks noGrp="1"/>
          </p:cNvSpPr>
          <p:nvPr>
            <p:ph type="body" idx="1"/>
          </p:nvPr>
        </p:nvSpPr>
        <p:spPr/>
        <p:txBody>
          <a:bodyPr>
            <a:noAutofit/>
          </a:bodyPr>
          <a:lstStyle/>
          <a:p>
            <a:r>
              <a:rPr lang="en-US" sz="1800" dirty="0"/>
              <a:t>Help establish learning goals</a:t>
            </a:r>
          </a:p>
          <a:p>
            <a:r>
              <a:rPr lang="en-US" sz="1800" dirty="0"/>
              <a:t>Joint understanding by teacher and students </a:t>
            </a:r>
          </a:p>
          <a:p>
            <a:r>
              <a:rPr lang="en-US" sz="1800" dirty="0"/>
              <a:t>Clarify teacher and student objectives</a:t>
            </a:r>
          </a:p>
          <a:p>
            <a:r>
              <a:rPr lang="en-US" sz="1800" dirty="0"/>
              <a:t>Organize and deliver developmentally appropriate instruction</a:t>
            </a:r>
          </a:p>
          <a:p>
            <a:r>
              <a:rPr lang="en-US" sz="1800" dirty="0"/>
              <a:t>Design and implement valid assessment strategies</a:t>
            </a:r>
          </a:p>
          <a:p>
            <a:r>
              <a:rPr lang="en-US" sz="1800" dirty="0"/>
              <a:t>Coordinate and align instructions and objectives</a:t>
            </a:r>
          </a:p>
        </p:txBody>
      </p:sp>
    </p:spTree>
    <p:extLst>
      <p:ext uri="{BB962C8B-B14F-4D97-AF65-F5344CB8AC3E}">
        <p14:creationId xmlns:p14="http://schemas.microsoft.com/office/powerpoint/2010/main" val="19629685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777777"/>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777777"/>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rgbClr val="777777"/>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rgbClr val="777777"/>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rgbClr val="777777"/>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subTnLst>
                                    <p:animClr clrSpc="rgb" dir="cw">
                                      <p:cBhvr override="childStyle">
                                        <p:cTn dur="1" fill="hold" display="0" masterRel="nextClick" afterEffect="1"/>
                                        <p:tgtEl>
                                          <p:spTgt spid="3">
                                            <p:txEl>
                                              <p:pRg st="5" end="5"/>
                                            </p:txEl>
                                          </p:spTgt>
                                        </p:tgtEl>
                                        <p:attrNameLst>
                                          <p:attrName>ppt_c</p:attrName>
                                        </p:attrNameLst>
                                      </p:cBhvr>
                                      <p:to>
                                        <a:srgbClr val="777777"/>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BA584-EE85-4C87-9DBA-AC570EBE7792}"/>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13C1FB9-C646-4CE6-A928-078EC653170D}"/>
              </a:ext>
            </a:extLst>
          </p:cNvPr>
          <p:cNvSpPr>
            <a:spLocks noGrp="1"/>
          </p:cNvSpPr>
          <p:nvPr>
            <p:ph idx="1"/>
          </p:nvPr>
        </p:nvSpPr>
        <p:spPr/>
        <p:txBody>
          <a:bodyPr>
            <a:normAutofit/>
          </a:bodyPr>
          <a:lstStyle/>
          <a:p>
            <a:endParaRPr lang="en-US" dirty="0"/>
          </a:p>
          <a:p>
            <a:endParaRPr lang="en-US" dirty="0"/>
          </a:p>
          <a:p>
            <a:r>
              <a:rPr lang="en-US" dirty="0"/>
              <a:t>Vanderbilt University Center for Teaching</a:t>
            </a:r>
          </a:p>
          <a:p>
            <a:pPr lvl="1"/>
            <a:r>
              <a:rPr lang="en-US" dirty="0">
                <a:hlinkClick r:id="rId2"/>
              </a:rPr>
              <a:t>https://</a:t>
            </a:r>
            <a:r>
              <a:rPr lang="en-US" dirty="0" err="1">
                <a:hlinkClick r:id="rId2"/>
              </a:rPr>
              <a:t>cft.vanderbilt.edu</a:t>
            </a:r>
            <a:r>
              <a:rPr lang="en-US" dirty="0">
                <a:hlinkClick r:id="rId2"/>
              </a:rPr>
              <a:t>/guides-sub-pages/blooms-taxonomy/</a:t>
            </a:r>
            <a:endParaRPr lang="en-US" dirty="0"/>
          </a:p>
          <a:p>
            <a:r>
              <a:rPr lang="en-US" dirty="0"/>
              <a:t>University of Central Florida Faculty Center</a:t>
            </a:r>
          </a:p>
          <a:p>
            <a:pPr lvl="1"/>
            <a:r>
              <a:rPr lang="en-US" dirty="0">
                <a:hlinkClick r:id="rId3"/>
              </a:rPr>
              <a:t>https://</a:t>
            </a:r>
            <a:r>
              <a:rPr lang="en-US" dirty="0" err="1">
                <a:hlinkClick r:id="rId3"/>
              </a:rPr>
              <a:t>fctl.ucf.edu</a:t>
            </a:r>
            <a:r>
              <a:rPr lang="en-US" dirty="0">
                <a:hlinkClick r:id="rId3"/>
              </a:rPr>
              <a:t>/teaching-resources/course-design/blooms-taxonomy/</a:t>
            </a:r>
            <a:endParaRPr lang="en-US" dirty="0"/>
          </a:p>
          <a:p>
            <a:r>
              <a:rPr lang="en-US" dirty="0"/>
              <a:t>Innovative Educators</a:t>
            </a:r>
          </a:p>
          <a:p>
            <a:pPr lvl="1"/>
            <a:r>
              <a:rPr lang="en-US" dirty="0">
                <a:hlinkClick r:id="rId4"/>
              </a:rPr>
              <a:t>https://</a:t>
            </a:r>
            <a:r>
              <a:rPr lang="en-US" dirty="0" err="1">
                <a:hlinkClick r:id="rId4"/>
              </a:rPr>
              <a:t>www.innovativeeducators.org</a:t>
            </a:r>
            <a:r>
              <a:rPr lang="en-US" dirty="0">
                <a:hlinkClick r:id="rId4"/>
              </a:rPr>
              <a:t>/blogs/news/bloom-s-taxonomy-today-s-tech-savvy-students</a:t>
            </a:r>
            <a:endParaRPr lang="en-US" dirty="0"/>
          </a:p>
        </p:txBody>
      </p:sp>
    </p:spTree>
    <p:extLst>
      <p:ext uri="{BB962C8B-B14F-4D97-AF65-F5344CB8AC3E}">
        <p14:creationId xmlns:p14="http://schemas.microsoft.com/office/powerpoint/2010/main" val="24099513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D1C64-37F5-40EB-82E7-019887A9F188}"/>
              </a:ext>
            </a:extLst>
          </p:cNvPr>
          <p:cNvSpPr>
            <a:spLocks noGrp="1"/>
          </p:cNvSpPr>
          <p:nvPr>
            <p:ph type="title"/>
          </p:nvPr>
        </p:nvSpPr>
        <p:spPr/>
        <p:txBody>
          <a:bodyPr/>
          <a:lstStyle/>
          <a:p>
            <a:r>
              <a:rPr lang="en-US" dirty="0"/>
              <a:t>Who, What, When, Why, How</a:t>
            </a:r>
          </a:p>
        </p:txBody>
      </p:sp>
      <p:sp>
        <p:nvSpPr>
          <p:cNvPr id="3" name="Content Placeholder 2">
            <a:extLst>
              <a:ext uri="{FF2B5EF4-FFF2-40B4-BE49-F238E27FC236}">
                <a16:creationId xmlns:a16="http://schemas.microsoft.com/office/drawing/2014/main" id="{A7201784-BAAF-4EE2-B00B-5AB46DEC83BF}"/>
              </a:ext>
            </a:extLst>
          </p:cNvPr>
          <p:cNvSpPr>
            <a:spLocks noGrp="1"/>
          </p:cNvSpPr>
          <p:nvPr>
            <p:ph idx="1"/>
          </p:nvPr>
        </p:nvSpPr>
        <p:spPr/>
        <p:txBody>
          <a:bodyPr>
            <a:normAutofit fontScale="92500"/>
          </a:bodyPr>
          <a:lstStyle/>
          <a:p>
            <a:endParaRPr lang="en-US" dirty="0"/>
          </a:p>
          <a:p>
            <a:r>
              <a:rPr lang="en-US" dirty="0"/>
              <a:t>Who: Benjamin Bloom</a:t>
            </a:r>
          </a:p>
          <a:p>
            <a:pPr lvl="1"/>
            <a:r>
              <a:rPr lang="en-US" dirty="0"/>
              <a:t>Collaborators: Max Englehart, Edward </a:t>
            </a:r>
            <a:r>
              <a:rPr lang="en-US" dirty="0" err="1"/>
              <a:t>Furst</a:t>
            </a:r>
            <a:r>
              <a:rPr lang="en-US" dirty="0"/>
              <a:t>, Walter Hill &amp; David Krathwohl</a:t>
            </a:r>
          </a:p>
          <a:p>
            <a:r>
              <a:rPr lang="en-US" dirty="0"/>
              <a:t>What: Bloom’s Taxonomy - A structure for classifying educational goals</a:t>
            </a:r>
          </a:p>
          <a:p>
            <a:r>
              <a:rPr lang="en-US" dirty="0"/>
              <a:t>When: Originated in 1956, Revised in 2001</a:t>
            </a:r>
          </a:p>
          <a:p>
            <a:r>
              <a:rPr lang="en-US" dirty="0"/>
              <a:t>Why: For educators to develop student’s higher order thinking skills (HOTS) beginning from lower level thinking skills.  </a:t>
            </a:r>
          </a:p>
          <a:p>
            <a:r>
              <a:rPr lang="en-US" dirty="0"/>
              <a:t>How: By breaking standards and curriculum down into sections for teachers to easier direct and compare lessons and goals.</a:t>
            </a:r>
          </a:p>
        </p:txBody>
      </p:sp>
      <p:pic>
        <p:nvPicPr>
          <p:cNvPr id="5" name="Picture 4">
            <a:extLst>
              <a:ext uri="{FF2B5EF4-FFF2-40B4-BE49-F238E27FC236}">
                <a16:creationId xmlns:a16="http://schemas.microsoft.com/office/drawing/2014/main" id="{6CE0F1AD-04E8-4473-93D0-0AF87250DCB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0069976" y="4413374"/>
            <a:ext cx="1993071" cy="2444626"/>
          </a:xfrm>
          <a:prstGeom prst="rect">
            <a:avLst/>
          </a:prstGeom>
        </p:spPr>
      </p:pic>
    </p:spTree>
    <p:extLst>
      <p:ext uri="{BB962C8B-B14F-4D97-AF65-F5344CB8AC3E}">
        <p14:creationId xmlns:p14="http://schemas.microsoft.com/office/powerpoint/2010/main" val="14836511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777777"/>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rgbClr val="777777"/>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rgbClr val="777777"/>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rgbClr val="777777"/>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subTnLst>
                                    <p:animClr clrSpc="rgb" dir="cw">
                                      <p:cBhvr override="childStyle">
                                        <p:cTn dur="1" fill="hold" display="0" masterRel="nextClick" afterEffect="1"/>
                                        <p:tgtEl>
                                          <p:spTgt spid="3">
                                            <p:txEl>
                                              <p:pRg st="5" end="5"/>
                                            </p:txEl>
                                          </p:spTgt>
                                        </p:tgtEl>
                                        <p:attrNameLst>
                                          <p:attrName>ppt_c</p:attrName>
                                        </p:attrNameLst>
                                      </p:cBhvr>
                                      <p:to>
                                        <a:srgbClr val="777777"/>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subTnLst>
                                    <p:animClr clrSpc="rgb" dir="cw">
                                      <p:cBhvr override="childStyle">
                                        <p:cTn dur="1" fill="hold" display="0" masterRel="nextClick" afterEffect="1"/>
                                        <p:tgtEl>
                                          <p:spTgt spid="3">
                                            <p:txEl>
                                              <p:pRg st="6" end="6"/>
                                            </p:txEl>
                                          </p:spTgt>
                                        </p:tgtEl>
                                        <p:attrNameLst>
                                          <p:attrName>ppt_c</p:attrName>
                                        </p:attrNameLst>
                                      </p:cBhvr>
                                      <p:to>
                                        <a:srgbClr val="777777"/>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30414-BC81-4654-8DA2-0B997DD10558}"/>
              </a:ext>
            </a:extLst>
          </p:cNvPr>
          <p:cNvSpPr>
            <a:spLocks noGrp="1"/>
          </p:cNvSpPr>
          <p:nvPr>
            <p:ph type="title"/>
          </p:nvPr>
        </p:nvSpPr>
        <p:spPr/>
        <p:txBody>
          <a:bodyPr/>
          <a:lstStyle/>
          <a:p>
            <a:r>
              <a:rPr lang="en-US" dirty="0"/>
              <a:t>Bloom’s Taxonomy </a:t>
            </a:r>
            <a:br>
              <a:rPr lang="en-US" dirty="0"/>
            </a:br>
            <a:r>
              <a:rPr lang="en-US" dirty="0"/>
              <a:t>Additional Facts</a:t>
            </a:r>
          </a:p>
        </p:txBody>
      </p:sp>
      <p:sp>
        <p:nvSpPr>
          <p:cNvPr id="3" name="Content Placeholder 2">
            <a:extLst>
              <a:ext uri="{FF2B5EF4-FFF2-40B4-BE49-F238E27FC236}">
                <a16:creationId xmlns:a16="http://schemas.microsoft.com/office/drawing/2014/main" id="{A00B0DEC-F2DF-4C54-9018-A5D2278544FE}"/>
              </a:ext>
            </a:extLst>
          </p:cNvPr>
          <p:cNvSpPr>
            <a:spLocks noGrp="1"/>
          </p:cNvSpPr>
          <p:nvPr>
            <p:ph type="body" idx="1"/>
          </p:nvPr>
        </p:nvSpPr>
        <p:spPr/>
        <p:txBody>
          <a:bodyPr>
            <a:normAutofit fontScale="92500" lnSpcReduction="20000"/>
          </a:bodyPr>
          <a:lstStyle/>
          <a:p>
            <a:r>
              <a:rPr lang="en-US" dirty="0"/>
              <a:t>Originally known as </a:t>
            </a:r>
            <a:r>
              <a:rPr lang="en-US" i="1" dirty="0"/>
              <a:t>Taxonomy of Educational Objectives</a:t>
            </a:r>
          </a:p>
          <a:p>
            <a:r>
              <a:rPr lang="en-US" dirty="0"/>
              <a:t>Revised as </a:t>
            </a:r>
            <a:r>
              <a:rPr lang="en-US" i="1" dirty="0"/>
              <a:t>A Taxonomy for Teaching, Learning and Assessment</a:t>
            </a:r>
          </a:p>
          <a:p>
            <a:r>
              <a:rPr lang="en-US" dirty="0"/>
              <a:t>Each category contained more definitive subcategories</a:t>
            </a:r>
          </a:p>
          <a:p>
            <a:r>
              <a:rPr lang="en-US" dirty="0"/>
              <a:t>Continuum of Simple to Complex &amp; Concrete to Abstract</a:t>
            </a:r>
          </a:p>
          <a:p>
            <a:r>
              <a:rPr lang="en-US" dirty="0"/>
              <a:t>Knowledge is the basis of all categories</a:t>
            </a:r>
          </a:p>
        </p:txBody>
      </p:sp>
    </p:spTree>
    <p:extLst>
      <p:ext uri="{BB962C8B-B14F-4D97-AF65-F5344CB8AC3E}">
        <p14:creationId xmlns:p14="http://schemas.microsoft.com/office/powerpoint/2010/main" val="1527532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777777"/>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777777"/>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rgbClr val="777777"/>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rgbClr val="777777"/>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rgbClr val="777777"/>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6EEC4-824E-4B24-928B-F2188F0B315E}"/>
              </a:ext>
            </a:extLst>
          </p:cNvPr>
          <p:cNvSpPr>
            <a:spLocks noGrp="1"/>
          </p:cNvSpPr>
          <p:nvPr>
            <p:ph type="title"/>
          </p:nvPr>
        </p:nvSpPr>
        <p:spPr/>
        <p:txBody>
          <a:bodyPr/>
          <a:lstStyle/>
          <a:p>
            <a:r>
              <a:rPr lang="en-US" dirty="0"/>
              <a:t>KNOWLEDGE USED IN COGNITION</a:t>
            </a:r>
          </a:p>
        </p:txBody>
      </p:sp>
      <p:sp>
        <p:nvSpPr>
          <p:cNvPr id="4" name="Text Placeholder 3">
            <a:extLst>
              <a:ext uri="{FF2B5EF4-FFF2-40B4-BE49-F238E27FC236}">
                <a16:creationId xmlns:a16="http://schemas.microsoft.com/office/drawing/2014/main" id="{27C686B5-2E76-4878-88CA-5FC4B65F364B}"/>
              </a:ext>
            </a:extLst>
          </p:cNvPr>
          <p:cNvSpPr>
            <a:spLocks noGrp="1"/>
          </p:cNvSpPr>
          <p:nvPr>
            <p:ph type="body" idx="1"/>
          </p:nvPr>
        </p:nvSpPr>
        <p:spPr/>
        <p:txBody>
          <a:bodyPr/>
          <a:lstStyle/>
          <a:p>
            <a:endParaRPr lang="en-US"/>
          </a:p>
        </p:txBody>
      </p:sp>
      <p:sp>
        <p:nvSpPr>
          <p:cNvPr id="3" name="Content Placeholder 2">
            <a:extLst>
              <a:ext uri="{FF2B5EF4-FFF2-40B4-BE49-F238E27FC236}">
                <a16:creationId xmlns:a16="http://schemas.microsoft.com/office/drawing/2014/main" id="{4CB1760B-C131-44E7-B94A-1C00EA0D5441}"/>
              </a:ext>
            </a:extLst>
          </p:cNvPr>
          <p:cNvSpPr>
            <a:spLocks noGrp="1"/>
          </p:cNvSpPr>
          <p:nvPr>
            <p:ph sz="half" idx="2"/>
          </p:nvPr>
        </p:nvSpPr>
        <p:spPr/>
        <p:txBody>
          <a:bodyPr>
            <a:normAutofit fontScale="85000" lnSpcReduction="20000"/>
          </a:bodyPr>
          <a:lstStyle/>
          <a:p>
            <a:r>
              <a:rPr lang="en-US" dirty="0"/>
              <a:t>Factual Knowledge</a:t>
            </a:r>
          </a:p>
          <a:p>
            <a:pPr lvl="1"/>
            <a:r>
              <a:rPr lang="en-US" dirty="0"/>
              <a:t>Terminology</a:t>
            </a:r>
          </a:p>
          <a:p>
            <a:pPr lvl="1"/>
            <a:r>
              <a:rPr lang="en-US" dirty="0"/>
              <a:t>Specific details and elements</a:t>
            </a:r>
          </a:p>
          <a:p>
            <a:r>
              <a:rPr lang="en-US" dirty="0"/>
              <a:t>Conceptual Knowledge</a:t>
            </a:r>
          </a:p>
          <a:p>
            <a:pPr lvl="1"/>
            <a:r>
              <a:rPr lang="en-US" dirty="0"/>
              <a:t>Classifications and categories</a:t>
            </a:r>
          </a:p>
          <a:p>
            <a:pPr lvl="1"/>
            <a:r>
              <a:rPr lang="en-US" dirty="0"/>
              <a:t>Principals and generalizations</a:t>
            </a:r>
          </a:p>
          <a:p>
            <a:pPr lvl="1"/>
            <a:r>
              <a:rPr lang="en-US" dirty="0"/>
              <a:t>Theories, models and structures</a:t>
            </a:r>
          </a:p>
        </p:txBody>
      </p:sp>
      <p:sp>
        <p:nvSpPr>
          <p:cNvPr id="5" name="Text Placeholder 4">
            <a:extLst>
              <a:ext uri="{FF2B5EF4-FFF2-40B4-BE49-F238E27FC236}">
                <a16:creationId xmlns:a16="http://schemas.microsoft.com/office/drawing/2014/main" id="{4E2E654A-33CF-47B4-9D5A-A3AF21367754}"/>
              </a:ext>
            </a:extLst>
          </p:cNvPr>
          <p:cNvSpPr>
            <a:spLocks noGrp="1"/>
          </p:cNvSpPr>
          <p:nvPr>
            <p:ph type="body" sz="quarter" idx="3"/>
          </p:nvPr>
        </p:nvSpPr>
        <p:spPr/>
        <p:txBody>
          <a:bodyPr/>
          <a:lstStyle/>
          <a:p>
            <a:endParaRPr lang="en-US"/>
          </a:p>
        </p:txBody>
      </p:sp>
      <p:sp>
        <p:nvSpPr>
          <p:cNvPr id="6" name="Content Placeholder 5">
            <a:extLst>
              <a:ext uri="{FF2B5EF4-FFF2-40B4-BE49-F238E27FC236}">
                <a16:creationId xmlns:a16="http://schemas.microsoft.com/office/drawing/2014/main" id="{134B2D4D-5E8A-499A-80BA-C79D732242ED}"/>
              </a:ext>
            </a:extLst>
          </p:cNvPr>
          <p:cNvSpPr>
            <a:spLocks noGrp="1"/>
          </p:cNvSpPr>
          <p:nvPr>
            <p:ph sz="quarter" idx="4"/>
          </p:nvPr>
        </p:nvSpPr>
        <p:spPr/>
        <p:txBody>
          <a:bodyPr>
            <a:normAutofit fontScale="85000" lnSpcReduction="20000"/>
          </a:bodyPr>
          <a:lstStyle/>
          <a:p>
            <a:r>
              <a:rPr lang="en-US" dirty="0"/>
              <a:t>Procedural Knowledge</a:t>
            </a:r>
          </a:p>
          <a:p>
            <a:pPr lvl="1"/>
            <a:r>
              <a:rPr lang="en-US" dirty="0"/>
              <a:t>Subject-specific skills and algorithms</a:t>
            </a:r>
          </a:p>
          <a:p>
            <a:pPr lvl="1"/>
            <a:r>
              <a:rPr lang="en-US" dirty="0"/>
              <a:t>Subject-specific techniques and methods</a:t>
            </a:r>
          </a:p>
          <a:p>
            <a:pPr lvl="1"/>
            <a:r>
              <a:rPr lang="en-US" dirty="0"/>
              <a:t>Criteria for determining when to use appropriate procedures</a:t>
            </a:r>
          </a:p>
          <a:p>
            <a:r>
              <a:rPr lang="en-US" dirty="0"/>
              <a:t>Metacognitive Knowledge</a:t>
            </a:r>
          </a:p>
          <a:p>
            <a:pPr lvl="1"/>
            <a:r>
              <a:rPr lang="en-US" dirty="0"/>
              <a:t>Strategic </a:t>
            </a:r>
          </a:p>
          <a:p>
            <a:pPr lvl="1"/>
            <a:r>
              <a:rPr lang="en-US" dirty="0"/>
              <a:t>cognitive tasks, including appropriate contextual and conditional knowledge</a:t>
            </a:r>
          </a:p>
          <a:p>
            <a:pPr lvl="1"/>
            <a:r>
              <a:rPr lang="en-US" dirty="0"/>
              <a:t>self</a:t>
            </a:r>
          </a:p>
        </p:txBody>
      </p:sp>
    </p:spTree>
    <p:extLst>
      <p:ext uri="{BB962C8B-B14F-4D97-AF65-F5344CB8AC3E}">
        <p14:creationId xmlns:p14="http://schemas.microsoft.com/office/powerpoint/2010/main" val="29869040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777777"/>
                                      </p:to>
                                    </p:animClr>
                                  </p:sub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777777"/>
                                      </p:to>
                                    </p:animClr>
                                  </p:sub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rgbClr val="777777"/>
                                      </p:to>
                                    </p:animClr>
                                  </p:sub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rgbClr val="777777"/>
                                      </p:to>
                                    </p:animClr>
                                  </p:sub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rgbClr val="777777"/>
                                      </p:to>
                                    </p:animClr>
                                  </p:sub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subTnLst>
                                    <p:animClr clrSpc="rgb" dir="cw">
                                      <p:cBhvr override="childStyle">
                                        <p:cTn dur="1" fill="hold" display="0" masterRel="nextClick" afterEffect="1"/>
                                        <p:tgtEl>
                                          <p:spTgt spid="3">
                                            <p:txEl>
                                              <p:pRg st="5" end="5"/>
                                            </p:txEl>
                                          </p:spTgt>
                                        </p:tgtEl>
                                        <p:attrNameLst>
                                          <p:attrName>ppt_c</p:attrName>
                                        </p:attrNameLst>
                                      </p:cBhvr>
                                      <p:to>
                                        <a:srgbClr val="777777"/>
                                      </p:to>
                                    </p:animClr>
                                  </p:sub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subTnLst>
                                    <p:animClr clrSpc="rgb" dir="cw">
                                      <p:cBhvr override="childStyle">
                                        <p:cTn dur="1" fill="hold" display="0" masterRel="nextClick" afterEffect="1"/>
                                        <p:tgtEl>
                                          <p:spTgt spid="3">
                                            <p:txEl>
                                              <p:pRg st="6" end="6"/>
                                            </p:txEl>
                                          </p:spTgt>
                                        </p:tgtEl>
                                        <p:attrNameLst>
                                          <p:attrName>ppt_c</p:attrName>
                                        </p:attrNameLst>
                                      </p:cBhvr>
                                      <p:to>
                                        <a:srgbClr val="777777"/>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0" end="0"/>
                                            </p:txEl>
                                          </p:spTgt>
                                        </p:tgtEl>
                                        <p:attrNameLst>
                                          <p:attrName>style.visibility</p:attrName>
                                        </p:attrNameLst>
                                      </p:cBhvr>
                                      <p:to>
                                        <p:strVal val="visible"/>
                                      </p:to>
                                    </p:set>
                                    <p:animEffect transition="in" filter="fade">
                                      <p:cBhvr>
                                        <p:cTn id="32" dur="500"/>
                                        <p:tgtEl>
                                          <p:spTgt spid="6">
                                            <p:txEl>
                                              <p:pRg st="0" end="0"/>
                                            </p:txEl>
                                          </p:spTgt>
                                        </p:tgtEl>
                                      </p:cBhvr>
                                    </p:animEffect>
                                  </p:childTnLst>
                                  <p:subTnLst>
                                    <p:animClr clrSpc="rgb" dir="cw">
                                      <p:cBhvr override="childStyle">
                                        <p:cTn dur="1" fill="hold" display="0" masterRel="nextClick" afterEffect="1"/>
                                        <p:tgtEl>
                                          <p:spTgt spid="6">
                                            <p:txEl>
                                              <p:pRg st="0" end="0"/>
                                            </p:txEl>
                                          </p:spTgt>
                                        </p:tgtEl>
                                        <p:attrNameLst>
                                          <p:attrName>ppt_c</p:attrName>
                                        </p:attrNameLst>
                                      </p:cBhvr>
                                      <p:to>
                                        <a:srgbClr val="777777"/>
                                      </p:to>
                                    </p:animClr>
                                  </p:subTnLst>
                                </p:cTn>
                              </p:par>
                              <p:par>
                                <p:cTn id="33" presetID="10" presetClass="entr" presetSubtype="0" fill="hold" grpId="0" nodeType="with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animEffect transition="in" filter="fade">
                                      <p:cBhvr>
                                        <p:cTn id="35" dur="500"/>
                                        <p:tgtEl>
                                          <p:spTgt spid="6">
                                            <p:txEl>
                                              <p:pRg st="1" end="1"/>
                                            </p:txEl>
                                          </p:spTgt>
                                        </p:tgtEl>
                                      </p:cBhvr>
                                    </p:animEffect>
                                  </p:childTnLst>
                                  <p:subTnLst>
                                    <p:animClr clrSpc="rgb" dir="cw">
                                      <p:cBhvr override="childStyle">
                                        <p:cTn dur="1" fill="hold" display="0" masterRel="nextClick" afterEffect="1"/>
                                        <p:tgtEl>
                                          <p:spTgt spid="6">
                                            <p:txEl>
                                              <p:pRg st="1" end="1"/>
                                            </p:txEl>
                                          </p:spTgt>
                                        </p:tgtEl>
                                        <p:attrNameLst>
                                          <p:attrName>ppt_c</p:attrName>
                                        </p:attrNameLst>
                                      </p:cBhvr>
                                      <p:to>
                                        <a:srgbClr val="777777"/>
                                      </p:to>
                                    </p:animClr>
                                  </p:subTnLst>
                                </p:cTn>
                              </p:par>
                              <p:par>
                                <p:cTn id="36" presetID="10" presetClass="entr" presetSubtype="0" fill="hold" grpId="0" nodeType="withEffect">
                                  <p:stCondLst>
                                    <p:cond delay="0"/>
                                  </p:stCondLst>
                                  <p:childTnLst>
                                    <p:set>
                                      <p:cBhvr>
                                        <p:cTn id="37" dur="1" fill="hold">
                                          <p:stCondLst>
                                            <p:cond delay="0"/>
                                          </p:stCondLst>
                                        </p:cTn>
                                        <p:tgtEl>
                                          <p:spTgt spid="6">
                                            <p:txEl>
                                              <p:pRg st="2" end="2"/>
                                            </p:txEl>
                                          </p:spTgt>
                                        </p:tgtEl>
                                        <p:attrNameLst>
                                          <p:attrName>style.visibility</p:attrName>
                                        </p:attrNameLst>
                                      </p:cBhvr>
                                      <p:to>
                                        <p:strVal val="visible"/>
                                      </p:to>
                                    </p:set>
                                    <p:animEffect transition="in" filter="fade">
                                      <p:cBhvr>
                                        <p:cTn id="38" dur="500"/>
                                        <p:tgtEl>
                                          <p:spTgt spid="6">
                                            <p:txEl>
                                              <p:pRg st="2" end="2"/>
                                            </p:txEl>
                                          </p:spTgt>
                                        </p:tgtEl>
                                      </p:cBhvr>
                                    </p:animEffect>
                                  </p:childTnLst>
                                  <p:subTnLst>
                                    <p:animClr clrSpc="rgb" dir="cw">
                                      <p:cBhvr override="childStyle">
                                        <p:cTn dur="1" fill="hold" display="0" masterRel="nextClick" afterEffect="1"/>
                                        <p:tgtEl>
                                          <p:spTgt spid="6">
                                            <p:txEl>
                                              <p:pRg st="2" end="2"/>
                                            </p:txEl>
                                          </p:spTgt>
                                        </p:tgtEl>
                                        <p:attrNameLst>
                                          <p:attrName>ppt_c</p:attrName>
                                        </p:attrNameLst>
                                      </p:cBhvr>
                                      <p:to>
                                        <a:srgbClr val="777777"/>
                                      </p:to>
                                    </p:animClr>
                                  </p:subTnLst>
                                </p:cTn>
                              </p:par>
                              <p:par>
                                <p:cTn id="39" presetID="10" presetClass="entr" presetSubtype="0" fill="hold" grpId="0" nodeType="withEffect">
                                  <p:stCondLst>
                                    <p:cond delay="0"/>
                                  </p:stCondLst>
                                  <p:childTnLst>
                                    <p:set>
                                      <p:cBhvr>
                                        <p:cTn id="40" dur="1" fill="hold">
                                          <p:stCondLst>
                                            <p:cond delay="0"/>
                                          </p:stCondLst>
                                        </p:cTn>
                                        <p:tgtEl>
                                          <p:spTgt spid="6">
                                            <p:txEl>
                                              <p:pRg st="3" end="3"/>
                                            </p:txEl>
                                          </p:spTgt>
                                        </p:tgtEl>
                                        <p:attrNameLst>
                                          <p:attrName>style.visibility</p:attrName>
                                        </p:attrNameLst>
                                      </p:cBhvr>
                                      <p:to>
                                        <p:strVal val="visible"/>
                                      </p:to>
                                    </p:set>
                                    <p:animEffect transition="in" filter="fade">
                                      <p:cBhvr>
                                        <p:cTn id="41" dur="500"/>
                                        <p:tgtEl>
                                          <p:spTgt spid="6">
                                            <p:txEl>
                                              <p:pRg st="3" end="3"/>
                                            </p:txEl>
                                          </p:spTgt>
                                        </p:tgtEl>
                                      </p:cBhvr>
                                    </p:animEffect>
                                  </p:childTnLst>
                                  <p:subTnLst>
                                    <p:animClr clrSpc="rgb" dir="cw">
                                      <p:cBhvr override="childStyle">
                                        <p:cTn dur="1" fill="hold" display="0" masterRel="nextClick" afterEffect="1"/>
                                        <p:tgtEl>
                                          <p:spTgt spid="6">
                                            <p:txEl>
                                              <p:pRg st="3" end="3"/>
                                            </p:txEl>
                                          </p:spTgt>
                                        </p:tgtEl>
                                        <p:attrNameLst>
                                          <p:attrName>ppt_c</p:attrName>
                                        </p:attrNameLst>
                                      </p:cBhvr>
                                      <p:to>
                                        <a:srgbClr val="777777"/>
                                      </p:to>
                                    </p:animClr>
                                  </p:sub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6">
                                            <p:txEl>
                                              <p:pRg st="4" end="4"/>
                                            </p:txEl>
                                          </p:spTgt>
                                        </p:tgtEl>
                                        <p:attrNameLst>
                                          <p:attrName>style.visibility</p:attrName>
                                        </p:attrNameLst>
                                      </p:cBhvr>
                                      <p:to>
                                        <p:strVal val="visible"/>
                                      </p:to>
                                    </p:set>
                                    <p:animEffect transition="in" filter="fade">
                                      <p:cBhvr>
                                        <p:cTn id="46" dur="500"/>
                                        <p:tgtEl>
                                          <p:spTgt spid="6">
                                            <p:txEl>
                                              <p:pRg st="4" end="4"/>
                                            </p:txEl>
                                          </p:spTgt>
                                        </p:tgtEl>
                                      </p:cBhvr>
                                    </p:animEffect>
                                  </p:childTnLst>
                                  <p:subTnLst>
                                    <p:animClr clrSpc="rgb" dir="cw">
                                      <p:cBhvr override="childStyle">
                                        <p:cTn dur="1" fill="hold" display="0" masterRel="nextClick" afterEffect="1"/>
                                        <p:tgtEl>
                                          <p:spTgt spid="6">
                                            <p:txEl>
                                              <p:pRg st="4" end="4"/>
                                            </p:txEl>
                                          </p:spTgt>
                                        </p:tgtEl>
                                        <p:attrNameLst>
                                          <p:attrName>ppt_c</p:attrName>
                                        </p:attrNameLst>
                                      </p:cBhvr>
                                      <p:to>
                                        <a:srgbClr val="777777"/>
                                      </p:to>
                                    </p:animClr>
                                  </p:subTnLst>
                                </p:cTn>
                              </p:par>
                              <p:par>
                                <p:cTn id="47" presetID="10" presetClass="entr" presetSubtype="0" fill="hold" grpId="0" nodeType="withEffect">
                                  <p:stCondLst>
                                    <p:cond delay="0"/>
                                  </p:stCondLst>
                                  <p:childTnLst>
                                    <p:set>
                                      <p:cBhvr>
                                        <p:cTn id="48" dur="1" fill="hold">
                                          <p:stCondLst>
                                            <p:cond delay="0"/>
                                          </p:stCondLst>
                                        </p:cTn>
                                        <p:tgtEl>
                                          <p:spTgt spid="6">
                                            <p:txEl>
                                              <p:pRg st="5" end="5"/>
                                            </p:txEl>
                                          </p:spTgt>
                                        </p:tgtEl>
                                        <p:attrNameLst>
                                          <p:attrName>style.visibility</p:attrName>
                                        </p:attrNameLst>
                                      </p:cBhvr>
                                      <p:to>
                                        <p:strVal val="visible"/>
                                      </p:to>
                                    </p:set>
                                    <p:animEffect transition="in" filter="fade">
                                      <p:cBhvr>
                                        <p:cTn id="49" dur="500"/>
                                        <p:tgtEl>
                                          <p:spTgt spid="6">
                                            <p:txEl>
                                              <p:pRg st="5" end="5"/>
                                            </p:txEl>
                                          </p:spTgt>
                                        </p:tgtEl>
                                      </p:cBhvr>
                                    </p:animEffect>
                                  </p:childTnLst>
                                  <p:subTnLst>
                                    <p:animClr clrSpc="rgb" dir="cw">
                                      <p:cBhvr override="childStyle">
                                        <p:cTn dur="1" fill="hold" display="0" masterRel="nextClick" afterEffect="1"/>
                                        <p:tgtEl>
                                          <p:spTgt spid="6">
                                            <p:txEl>
                                              <p:pRg st="5" end="5"/>
                                            </p:txEl>
                                          </p:spTgt>
                                        </p:tgtEl>
                                        <p:attrNameLst>
                                          <p:attrName>ppt_c</p:attrName>
                                        </p:attrNameLst>
                                      </p:cBhvr>
                                      <p:to>
                                        <a:srgbClr val="777777"/>
                                      </p:to>
                                    </p:animClr>
                                  </p:subTnLst>
                                </p:cTn>
                              </p:par>
                              <p:par>
                                <p:cTn id="50" presetID="10" presetClass="entr" presetSubtype="0" fill="hold" grpId="0" nodeType="withEffect">
                                  <p:stCondLst>
                                    <p:cond delay="0"/>
                                  </p:stCondLst>
                                  <p:childTnLst>
                                    <p:set>
                                      <p:cBhvr>
                                        <p:cTn id="51" dur="1" fill="hold">
                                          <p:stCondLst>
                                            <p:cond delay="0"/>
                                          </p:stCondLst>
                                        </p:cTn>
                                        <p:tgtEl>
                                          <p:spTgt spid="6">
                                            <p:txEl>
                                              <p:pRg st="6" end="6"/>
                                            </p:txEl>
                                          </p:spTgt>
                                        </p:tgtEl>
                                        <p:attrNameLst>
                                          <p:attrName>style.visibility</p:attrName>
                                        </p:attrNameLst>
                                      </p:cBhvr>
                                      <p:to>
                                        <p:strVal val="visible"/>
                                      </p:to>
                                    </p:set>
                                    <p:animEffect transition="in" filter="fade">
                                      <p:cBhvr>
                                        <p:cTn id="52" dur="500"/>
                                        <p:tgtEl>
                                          <p:spTgt spid="6">
                                            <p:txEl>
                                              <p:pRg st="6" end="6"/>
                                            </p:txEl>
                                          </p:spTgt>
                                        </p:tgtEl>
                                      </p:cBhvr>
                                    </p:animEffect>
                                  </p:childTnLst>
                                  <p:subTnLst>
                                    <p:animClr clrSpc="rgb" dir="cw">
                                      <p:cBhvr override="childStyle">
                                        <p:cTn dur="1" fill="hold" display="0" masterRel="nextClick" afterEffect="1"/>
                                        <p:tgtEl>
                                          <p:spTgt spid="6">
                                            <p:txEl>
                                              <p:pRg st="6" end="6"/>
                                            </p:txEl>
                                          </p:spTgt>
                                        </p:tgtEl>
                                        <p:attrNameLst>
                                          <p:attrName>ppt_c</p:attrName>
                                        </p:attrNameLst>
                                      </p:cBhvr>
                                      <p:to>
                                        <a:srgbClr val="777777"/>
                                      </p:to>
                                    </p:animClr>
                                  </p:subTnLst>
                                </p:cTn>
                              </p:par>
                              <p:par>
                                <p:cTn id="53" presetID="10" presetClass="entr" presetSubtype="0" fill="hold" grpId="0" nodeType="withEffect">
                                  <p:stCondLst>
                                    <p:cond delay="0"/>
                                  </p:stCondLst>
                                  <p:childTnLst>
                                    <p:set>
                                      <p:cBhvr>
                                        <p:cTn id="54" dur="1" fill="hold">
                                          <p:stCondLst>
                                            <p:cond delay="0"/>
                                          </p:stCondLst>
                                        </p:cTn>
                                        <p:tgtEl>
                                          <p:spTgt spid="6">
                                            <p:txEl>
                                              <p:pRg st="7" end="7"/>
                                            </p:txEl>
                                          </p:spTgt>
                                        </p:tgtEl>
                                        <p:attrNameLst>
                                          <p:attrName>style.visibility</p:attrName>
                                        </p:attrNameLst>
                                      </p:cBhvr>
                                      <p:to>
                                        <p:strVal val="visible"/>
                                      </p:to>
                                    </p:set>
                                    <p:animEffect transition="in" filter="fade">
                                      <p:cBhvr>
                                        <p:cTn id="55" dur="500"/>
                                        <p:tgtEl>
                                          <p:spTgt spid="6">
                                            <p:txEl>
                                              <p:pRg st="7" end="7"/>
                                            </p:txEl>
                                          </p:spTgt>
                                        </p:tgtEl>
                                      </p:cBhvr>
                                    </p:animEffect>
                                  </p:childTnLst>
                                  <p:subTnLst>
                                    <p:animClr clrSpc="rgb" dir="cw">
                                      <p:cBhvr override="childStyle">
                                        <p:cTn dur="1" fill="hold" display="0" masterRel="nextClick" afterEffect="1"/>
                                        <p:tgtEl>
                                          <p:spTgt spid="6">
                                            <p:txEl>
                                              <p:pRg st="7" end="7"/>
                                            </p:txEl>
                                          </p:spTgt>
                                        </p:tgtEl>
                                        <p:attrNameLst>
                                          <p:attrName>ppt_c</p:attrName>
                                        </p:attrNameLst>
                                      </p:cBhvr>
                                      <p:to>
                                        <a:srgbClr val="777777"/>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961DBB7-8450-4451-A324-C54650A51E5B}"/>
              </a:ext>
            </a:extLst>
          </p:cNvPr>
          <p:cNvSpPr>
            <a:spLocks noGrp="1"/>
          </p:cNvSpPr>
          <p:nvPr>
            <p:ph type="title"/>
          </p:nvPr>
        </p:nvSpPr>
        <p:spPr/>
        <p:txBody>
          <a:bodyPr>
            <a:normAutofit/>
          </a:bodyPr>
          <a:lstStyle/>
          <a:p>
            <a:pPr algn="ctr"/>
            <a:r>
              <a:rPr lang="en-US" dirty="0"/>
              <a:t>1956 Bloom’s Taxonomy</a:t>
            </a:r>
          </a:p>
        </p:txBody>
      </p:sp>
      <p:sp>
        <p:nvSpPr>
          <p:cNvPr id="2" name="Picture Placeholder 1">
            <a:extLst>
              <a:ext uri="{FF2B5EF4-FFF2-40B4-BE49-F238E27FC236}">
                <a16:creationId xmlns:a16="http://schemas.microsoft.com/office/drawing/2014/main" id="{9AB6F999-FD77-456F-A379-55AADAE35826}"/>
              </a:ext>
            </a:extLst>
          </p:cNvPr>
          <p:cNvSpPr>
            <a:spLocks noGrp="1"/>
          </p:cNvSpPr>
          <p:nvPr>
            <p:ph type="pic" idx="1"/>
          </p:nvPr>
        </p:nvSpPr>
        <p:spPr/>
      </p:sp>
      <p:sp>
        <p:nvSpPr>
          <p:cNvPr id="8" name="Content Placeholder 7">
            <a:extLst>
              <a:ext uri="{FF2B5EF4-FFF2-40B4-BE49-F238E27FC236}">
                <a16:creationId xmlns:a16="http://schemas.microsoft.com/office/drawing/2014/main" id="{2F50BC36-18A8-45ED-94E0-78F18B1CC583}"/>
              </a:ext>
            </a:extLst>
          </p:cNvPr>
          <p:cNvSpPr>
            <a:spLocks noGrp="1"/>
          </p:cNvSpPr>
          <p:nvPr>
            <p:ph type="body" sz="half" idx="2"/>
          </p:nvPr>
        </p:nvSpPr>
        <p:spPr>
          <a:xfrm>
            <a:off x="450574" y="2336873"/>
            <a:ext cx="4106005" cy="3599315"/>
          </a:xfrm>
        </p:spPr>
        <p:txBody>
          <a:bodyPr>
            <a:normAutofit/>
          </a:bodyPr>
          <a:lstStyle/>
          <a:p>
            <a:r>
              <a:rPr lang="en-US" sz="2000" dirty="0"/>
              <a:t>Consisted of six major categories:</a:t>
            </a:r>
          </a:p>
          <a:p>
            <a:pPr lvl="1"/>
            <a:r>
              <a:rPr lang="en-US" sz="1800" dirty="0"/>
              <a:t>Knowledge</a:t>
            </a:r>
          </a:p>
          <a:p>
            <a:pPr lvl="1"/>
            <a:r>
              <a:rPr lang="en-US" sz="1800" dirty="0"/>
              <a:t>Comprehension</a:t>
            </a:r>
          </a:p>
          <a:p>
            <a:pPr lvl="1"/>
            <a:r>
              <a:rPr lang="en-US" sz="1800" dirty="0"/>
              <a:t>Application</a:t>
            </a:r>
          </a:p>
          <a:p>
            <a:pPr lvl="1"/>
            <a:r>
              <a:rPr lang="en-US" sz="1800" dirty="0"/>
              <a:t>Analysis</a:t>
            </a:r>
          </a:p>
          <a:p>
            <a:pPr lvl="1"/>
            <a:r>
              <a:rPr lang="en-US" sz="1800" dirty="0"/>
              <a:t>Synthesis</a:t>
            </a:r>
          </a:p>
          <a:p>
            <a:pPr lvl="1"/>
            <a:r>
              <a:rPr lang="en-US" sz="1800" dirty="0"/>
              <a:t>Evaluation</a:t>
            </a:r>
          </a:p>
        </p:txBody>
      </p:sp>
      <p:pic>
        <p:nvPicPr>
          <p:cNvPr id="11" name="Picture 10">
            <a:extLst>
              <a:ext uri="{FF2B5EF4-FFF2-40B4-BE49-F238E27FC236}">
                <a16:creationId xmlns:a16="http://schemas.microsoft.com/office/drawing/2014/main" id="{CC61B324-E0CF-4F7B-88AD-4D586078ED4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868333" y="2085082"/>
            <a:ext cx="5425847" cy="4657767"/>
          </a:xfrm>
          <a:prstGeom prst="rect">
            <a:avLst/>
          </a:prstGeom>
        </p:spPr>
      </p:pic>
    </p:spTree>
    <p:extLst>
      <p:ext uri="{BB962C8B-B14F-4D97-AF65-F5344CB8AC3E}">
        <p14:creationId xmlns:p14="http://schemas.microsoft.com/office/powerpoint/2010/main" val="19981558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fade">
                                      <p:cBhvr>
                                        <p:cTn id="10" dur="500"/>
                                        <p:tgtEl>
                                          <p:spTgt spid="8">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fade">
                                      <p:cBhvr>
                                        <p:cTn id="13" dur="500"/>
                                        <p:tgtEl>
                                          <p:spTgt spid="8">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animEffect transition="in" filter="fade">
                                      <p:cBhvr>
                                        <p:cTn id="16" dur="500"/>
                                        <p:tgtEl>
                                          <p:spTgt spid="8">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Effect transition="in" filter="fade">
                                      <p:cBhvr>
                                        <p:cTn id="19" dur="500"/>
                                        <p:tgtEl>
                                          <p:spTgt spid="8">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8">
                                            <p:txEl>
                                              <p:pRg st="5" end="5"/>
                                            </p:txEl>
                                          </p:spTgt>
                                        </p:tgtEl>
                                        <p:attrNameLst>
                                          <p:attrName>style.visibility</p:attrName>
                                        </p:attrNameLst>
                                      </p:cBhvr>
                                      <p:to>
                                        <p:strVal val="visible"/>
                                      </p:to>
                                    </p:set>
                                    <p:animEffect transition="in" filter="fade">
                                      <p:cBhvr>
                                        <p:cTn id="22" dur="500"/>
                                        <p:tgtEl>
                                          <p:spTgt spid="8">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8">
                                            <p:txEl>
                                              <p:pRg st="6" end="6"/>
                                            </p:txEl>
                                          </p:spTgt>
                                        </p:tgtEl>
                                        <p:attrNameLst>
                                          <p:attrName>style.visibility</p:attrName>
                                        </p:attrNameLst>
                                      </p:cBhvr>
                                      <p:to>
                                        <p:strVal val="visible"/>
                                      </p:to>
                                    </p:set>
                                    <p:animEffect transition="in" filter="fade">
                                      <p:cBhvr>
                                        <p:cTn id="25"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AA7FF-6905-45B7-AC75-02A0B4E19877}"/>
              </a:ext>
            </a:extLst>
          </p:cNvPr>
          <p:cNvSpPr>
            <a:spLocks noGrp="1"/>
          </p:cNvSpPr>
          <p:nvPr>
            <p:ph type="title"/>
          </p:nvPr>
        </p:nvSpPr>
        <p:spPr/>
        <p:txBody>
          <a:bodyPr>
            <a:normAutofit/>
          </a:bodyPr>
          <a:lstStyle/>
          <a:p>
            <a:pPr algn="ctr"/>
            <a:r>
              <a:rPr lang="en-US" dirty="0"/>
              <a:t>2001 Bloom’s Taxonomy Revision</a:t>
            </a:r>
          </a:p>
        </p:txBody>
      </p:sp>
      <p:sp>
        <p:nvSpPr>
          <p:cNvPr id="4" name="Picture Placeholder 3">
            <a:extLst>
              <a:ext uri="{FF2B5EF4-FFF2-40B4-BE49-F238E27FC236}">
                <a16:creationId xmlns:a16="http://schemas.microsoft.com/office/drawing/2014/main" id="{D302C4D5-885A-418E-A9FA-BBBCE545C956}"/>
              </a:ext>
            </a:extLst>
          </p:cNvPr>
          <p:cNvSpPr>
            <a:spLocks noGrp="1"/>
          </p:cNvSpPr>
          <p:nvPr>
            <p:ph type="pic" idx="1"/>
          </p:nvPr>
        </p:nvSpPr>
        <p:spPr/>
      </p:sp>
      <p:sp>
        <p:nvSpPr>
          <p:cNvPr id="6" name="Content Placeholder 5">
            <a:extLst>
              <a:ext uri="{FF2B5EF4-FFF2-40B4-BE49-F238E27FC236}">
                <a16:creationId xmlns:a16="http://schemas.microsoft.com/office/drawing/2014/main" id="{07DB8275-3F75-409E-93BC-DE13E683F46C}"/>
              </a:ext>
            </a:extLst>
          </p:cNvPr>
          <p:cNvSpPr>
            <a:spLocks noGrp="1"/>
          </p:cNvSpPr>
          <p:nvPr>
            <p:ph type="body" sz="half" idx="2"/>
          </p:nvPr>
        </p:nvSpPr>
        <p:spPr>
          <a:xfrm>
            <a:off x="198783" y="2336873"/>
            <a:ext cx="4518528" cy="3599315"/>
          </a:xfrm>
        </p:spPr>
        <p:txBody>
          <a:bodyPr>
            <a:normAutofit/>
          </a:bodyPr>
          <a:lstStyle/>
          <a:p>
            <a:r>
              <a:rPr lang="en-US" sz="2000" dirty="0"/>
              <a:t>Still consisted of six major categories but six different major categories:</a:t>
            </a:r>
          </a:p>
          <a:p>
            <a:pPr lvl="1"/>
            <a:r>
              <a:rPr lang="en-US" sz="1800" dirty="0"/>
              <a:t>Remember</a:t>
            </a:r>
          </a:p>
          <a:p>
            <a:pPr lvl="1"/>
            <a:r>
              <a:rPr lang="en-US" sz="1800" dirty="0"/>
              <a:t>Understand</a:t>
            </a:r>
          </a:p>
          <a:p>
            <a:pPr lvl="1"/>
            <a:r>
              <a:rPr lang="en-US" sz="1800" dirty="0"/>
              <a:t>Apply</a:t>
            </a:r>
          </a:p>
          <a:p>
            <a:pPr lvl="1"/>
            <a:r>
              <a:rPr lang="en-US" sz="1800" dirty="0"/>
              <a:t>Analyze</a:t>
            </a:r>
          </a:p>
          <a:p>
            <a:pPr lvl="1"/>
            <a:r>
              <a:rPr lang="en-US" sz="1800" dirty="0"/>
              <a:t>Evaluate</a:t>
            </a:r>
          </a:p>
          <a:p>
            <a:pPr lvl="1"/>
            <a:r>
              <a:rPr lang="en-US" sz="1800" dirty="0"/>
              <a:t>Create</a:t>
            </a:r>
          </a:p>
        </p:txBody>
      </p:sp>
      <p:pic>
        <p:nvPicPr>
          <p:cNvPr id="19" name="Picture 18">
            <a:extLst>
              <a:ext uri="{FF2B5EF4-FFF2-40B4-BE49-F238E27FC236}">
                <a16:creationId xmlns:a16="http://schemas.microsoft.com/office/drawing/2014/main" id="{7ADA47E6-AD76-47DE-925F-2748B76EF3C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019354" y="2230856"/>
            <a:ext cx="5123806" cy="4389394"/>
          </a:xfrm>
          <a:prstGeom prst="rect">
            <a:avLst/>
          </a:prstGeom>
        </p:spPr>
      </p:pic>
    </p:spTree>
    <p:extLst>
      <p:ext uri="{BB962C8B-B14F-4D97-AF65-F5344CB8AC3E}">
        <p14:creationId xmlns:p14="http://schemas.microsoft.com/office/powerpoint/2010/main" val="29793325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500"/>
                                        <p:tgtEl>
                                          <p:spTgt spid="6">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fade">
                                      <p:cBhvr>
                                        <p:cTn id="16" dur="500"/>
                                        <p:tgtEl>
                                          <p:spTgt spid="6">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fade">
                                      <p:cBhvr>
                                        <p:cTn id="19" dur="500"/>
                                        <p:tgtEl>
                                          <p:spTgt spid="6">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fade">
                                      <p:cBhvr>
                                        <p:cTn id="22" dur="500"/>
                                        <p:tgtEl>
                                          <p:spTgt spid="6">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fade">
                                      <p:cBhvr>
                                        <p:cTn id="25"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A3A6F-A507-4B61-9693-559D9792A019}"/>
              </a:ext>
            </a:extLst>
          </p:cNvPr>
          <p:cNvSpPr>
            <a:spLocks noGrp="1"/>
          </p:cNvSpPr>
          <p:nvPr>
            <p:ph type="title"/>
          </p:nvPr>
        </p:nvSpPr>
        <p:spPr/>
        <p:txBody>
          <a:bodyPr/>
          <a:lstStyle/>
          <a:p>
            <a:r>
              <a:rPr lang="en-US" dirty="0"/>
              <a:t>KNOWLEDGE vs REMEMBERING</a:t>
            </a:r>
          </a:p>
        </p:txBody>
      </p:sp>
      <p:sp>
        <p:nvSpPr>
          <p:cNvPr id="3" name="Content Placeholder 2">
            <a:extLst>
              <a:ext uri="{FF2B5EF4-FFF2-40B4-BE49-F238E27FC236}">
                <a16:creationId xmlns:a16="http://schemas.microsoft.com/office/drawing/2014/main" id="{A26653D2-F083-4DEF-860B-1CA61DABE4A0}"/>
              </a:ext>
            </a:extLst>
          </p:cNvPr>
          <p:cNvSpPr>
            <a:spLocks noGrp="1"/>
          </p:cNvSpPr>
          <p:nvPr>
            <p:ph idx="1"/>
          </p:nvPr>
        </p:nvSpPr>
        <p:spPr/>
        <p:txBody>
          <a:bodyPr/>
          <a:lstStyle/>
          <a:p>
            <a:r>
              <a:rPr lang="en-US" dirty="0"/>
              <a:t>Knowledge (Original):</a:t>
            </a:r>
          </a:p>
          <a:p>
            <a:pPr lvl="1"/>
            <a:r>
              <a:rPr lang="en-US" dirty="0"/>
              <a:t>“Involves the recall of specifics and universals, the recall of methods and processes, or the recall of a pattern, structure, or setting”</a:t>
            </a:r>
          </a:p>
          <a:p>
            <a:pPr lvl="2"/>
            <a:r>
              <a:rPr lang="en-US" dirty="0"/>
              <a:t>Examples – memorize, recall, recognize, repeat, record</a:t>
            </a:r>
          </a:p>
          <a:p>
            <a:r>
              <a:rPr lang="en-US" dirty="0"/>
              <a:t>Remembering (Revised):</a:t>
            </a:r>
          </a:p>
          <a:p>
            <a:pPr lvl="1"/>
            <a:r>
              <a:rPr lang="en-US" dirty="0"/>
              <a:t>Recall facts and basic concepts, recognize and recall relevant knowledge from long term memory</a:t>
            </a:r>
          </a:p>
          <a:p>
            <a:pPr lvl="2"/>
            <a:r>
              <a:rPr lang="en-US" dirty="0"/>
              <a:t>Examples – recognize, recall, duplicate, list, reproduce</a:t>
            </a:r>
          </a:p>
        </p:txBody>
      </p:sp>
    </p:spTree>
    <p:extLst>
      <p:ext uri="{BB962C8B-B14F-4D97-AF65-F5344CB8AC3E}">
        <p14:creationId xmlns:p14="http://schemas.microsoft.com/office/powerpoint/2010/main" val="12014719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777777"/>
                                      </p:to>
                                    </p:animClr>
                                  </p:sub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777777"/>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rgbClr val="777777"/>
                                      </p:to>
                                    </p:animClr>
                                  </p:sub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rgbClr val="777777"/>
                                      </p:to>
                                    </p:animClr>
                                  </p:sub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rgbClr val="777777"/>
                                      </p:to>
                                    </p:animClr>
                                  </p:sub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subTnLst>
                                    <p:animClr clrSpc="rgb" dir="cw">
                                      <p:cBhvr override="childStyle">
                                        <p:cTn dur="1" fill="hold" display="0" masterRel="nextClick" afterEffect="1"/>
                                        <p:tgtEl>
                                          <p:spTgt spid="3">
                                            <p:txEl>
                                              <p:pRg st="5" end="5"/>
                                            </p:txEl>
                                          </p:spTgt>
                                        </p:tgtEl>
                                        <p:attrNameLst>
                                          <p:attrName>ppt_c</p:attrName>
                                        </p:attrNameLst>
                                      </p:cBhvr>
                                      <p:to>
                                        <a:srgbClr val="777777"/>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15709-C835-4146-BBD8-55FBA6FD3237}"/>
              </a:ext>
            </a:extLst>
          </p:cNvPr>
          <p:cNvSpPr>
            <a:spLocks noGrp="1"/>
          </p:cNvSpPr>
          <p:nvPr>
            <p:ph type="title"/>
          </p:nvPr>
        </p:nvSpPr>
        <p:spPr/>
        <p:txBody>
          <a:bodyPr/>
          <a:lstStyle/>
          <a:p>
            <a:r>
              <a:rPr lang="en-US" dirty="0"/>
              <a:t>COMPREHENSION vs UNDERSTAND</a:t>
            </a:r>
          </a:p>
        </p:txBody>
      </p:sp>
      <p:sp>
        <p:nvSpPr>
          <p:cNvPr id="3" name="Content Placeholder 2">
            <a:extLst>
              <a:ext uri="{FF2B5EF4-FFF2-40B4-BE49-F238E27FC236}">
                <a16:creationId xmlns:a16="http://schemas.microsoft.com/office/drawing/2014/main" id="{F528A720-F774-4D58-BE04-92A6AFEC263D}"/>
              </a:ext>
            </a:extLst>
          </p:cNvPr>
          <p:cNvSpPr>
            <a:spLocks noGrp="1"/>
          </p:cNvSpPr>
          <p:nvPr>
            <p:ph idx="1"/>
          </p:nvPr>
        </p:nvSpPr>
        <p:spPr/>
        <p:txBody>
          <a:bodyPr/>
          <a:lstStyle/>
          <a:p>
            <a:r>
              <a:rPr lang="en-US" dirty="0"/>
              <a:t>Comprehension (Original):</a:t>
            </a:r>
          </a:p>
          <a:p>
            <a:pPr lvl="1"/>
            <a:r>
              <a:rPr lang="en-US" dirty="0"/>
              <a:t>“refers to a type of understanding or apprehension such that the individual knows what is being communicated and can make use of the material or idea being communicated without necessarily relating it to other material or seeing its fullest implications.”</a:t>
            </a:r>
          </a:p>
          <a:p>
            <a:pPr lvl="2"/>
            <a:r>
              <a:rPr lang="en-US" dirty="0"/>
              <a:t>Examples – paraphrase, cite, classify, understand, convert</a:t>
            </a:r>
          </a:p>
          <a:p>
            <a:r>
              <a:rPr lang="en-US" dirty="0"/>
              <a:t>Understand (Revised):</a:t>
            </a:r>
          </a:p>
          <a:p>
            <a:pPr lvl="1"/>
            <a:r>
              <a:rPr lang="en-US" dirty="0"/>
              <a:t>Explain ideas and concepts, construct meaning from oral, written and graphic messages</a:t>
            </a:r>
          </a:p>
          <a:p>
            <a:pPr lvl="2"/>
            <a:r>
              <a:rPr lang="en-US" dirty="0"/>
              <a:t>Examples – explain, compare, classify, exemplify, infer</a:t>
            </a:r>
          </a:p>
        </p:txBody>
      </p:sp>
    </p:spTree>
    <p:extLst>
      <p:ext uri="{BB962C8B-B14F-4D97-AF65-F5344CB8AC3E}">
        <p14:creationId xmlns:p14="http://schemas.microsoft.com/office/powerpoint/2010/main" val="26978153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777777"/>
                                      </p:to>
                                    </p:animClr>
                                  </p:sub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777777"/>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rgbClr val="777777"/>
                                      </p:to>
                                    </p:animClr>
                                  </p:sub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rgbClr val="777777"/>
                                      </p:to>
                                    </p:animClr>
                                  </p:sub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rgbClr val="777777"/>
                                      </p:to>
                                    </p:animClr>
                                  </p:sub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subTnLst>
                                    <p:animClr clrSpc="rgb" dir="cw">
                                      <p:cBhvr override="childStyle">
                                        <p:cTn dur="1" fill="hold" display="0" masterRel="nextClick" afterEffect="1"/>
                                        <p:tgtEl>
                                          <p:spTgt spid="3">
                                            <p:txEl>
                                              <p:pRg st="5" end="5"/>
                                            </p:txEl>
                                          </p:spTgt>
                                        </p:tgtEl>
                                        <p:attrNameLst>
                                          <p:attrName>ppt_c</p:attrName>
                                        </p:attrNameLst>
                                      </p:cBhvr>
                                      <p:to>
                                        <a:srgbClr val="777777"/>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75AB3-9149-4066-9896-3151AE51D1EC}"/>
              </a:ext>
            </a:extLst>
          </p:cNvPr>
          <p:cNvSpPr>
            <a:spLocks noGrp="1"/>
          </p:cNvSpPr>
          <p:nvPr>
            <p:ph type="title"/>
          </p:nvPr>
        </p:nvSpPr>
        <p:spPr/>
        <p:txBody>
          <a:bodyPr/>
          <a:lstStyle/>
          <a:p>
            <a:r>
              <a:rPr lang="en-US" dirty="0"/>
              <a:t>APPLICATION vs APPLY</a:t>
            </a:r>
          </a:p>
        </p:txBody>
      </p:sp>
      <p:sp>
        <p:nvSpPr>
          <p:cNvPr id="3" name="Content Placeholder 2">
            <a:extLst>
              <a:ext uri="{FF2B5EF4-FFF2-40B4-BE49-F238E27FC236}">
                <a16:creationId xmlns:a16="http://schemas.microsoft.com/office/drawing/2014/main" id="{988859C9-4721-42B3-80EC-11BFAA239BE5}"/>
              </a:ext>
            </a:extLst>
          </p:cNvPr>
          <p:cNvSpPr>
            <a:spLocks noGrp="1"/>
          </p:cNvSpPr>
          <p:nvPr>
            <p:ph idx="1"/>
          </p:nvPr>
        </p:nvSpPr>
        <p:spPr/>
        <p:txBody>
          <a:bodyPr/>
          <a:lstStyle/>
          <a:p>
            <a:r>
              <a:rPr lang="en-US" dirty="0"/>
              <a:t>Application (Original):</a:t>
            </a:r>
          </a:p>
          <a:p>
            <a:pPr lvl="1"/>
            <a:r>
              <a:rPr lang="en-US" dirty="0"/>
              <a:t>the “use of abstractions in particular and concrete situations.”</a:t>
            </a:r>
          </a:p>
          <a:p>
            <a:pPr lvl="2"/>
            <a:r>
              <a:rPr lang="en-US" dirty="0"/>
              <a:t>Examples – demonstrate, develop, inform, produce, construct</a:t>
            </a:r>
          </a:p>
          <a:p>
            <a:r>
              <a:rPr lang="en-US" dirty="0"/>
              <a:t>Apply (Revised):</a:t>
            </a:r>
          </a:p>
          <a:p>
            <a:pPr lvl="1"/>
            <a:r>
              <a:rPr lang="en-US" dirty="0"/>
              <a:t>Use information in new situations, use information in a new way</a:t>
            </a:r>
          </a:p>
          <a:p>
            <a:pPr lvl="2"/>
            <a:r>
              <a:rPr lang="en-US" dirty="0"/>
              <a:t>Examples – execute, implement, discover, prepare, solve</a:t>
            </a:r>
          </a:p>
        </p:txBody>
      </p:sp>
    </p:spTree>
    <p:extLst>
      <p:ext uri="{BB962C8B-B14F-4D97-AF65-F5344CB8AC3E}">
        <p14:creationId xmlns:p14="http://schemas.microsoft.com/office/powerpoint/2010/main" val="2587110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777777"/>
                                      </p:to>
                                    </p:animClr>
                                  </p:sub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777777"/>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rgbClr val="777777"/>
                                      </p:to>
                                    </p:animClr>
                                  </p:sub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rgbClr val="777777"/>
                                      </p:to>
                                    </p:animClr>
                                  </p:sub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rgbClr val="777777"/>
                                      </p:to>
                                    </p:animClr>
                                  </p:sub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subTnLst>
                                    <p:animClr clrSpc="rgb" dir="cw">
                                      <p:cBhvr override="childStyle">
                                        <p:cTn dur="1" fill="hold" display="0" masterRel="nextClick" afterEffect="1"/>
                                        <p:tgtEl>
                                          <p:spTgt spid="3">
                                            <p:txEl>
                                              <p:pRg st="5" end="5"/>
                                            </p:txEl>
                                          </p:spTgt>
                                        </p:tgtEl>
                                        <p:attrNameLst>
                                          <p:attrName>ppt_c</p:attrName>
                                        </p:attrNameLst>
                                      </p:cBhvr>
                                      <p:to>
                                        <a:srgbClr val="777777"/>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TM04033917[[fn=Berlin]]</Template>
  <TotalTime>207</TotalTime>
  <Words>757</Words>
  <Application>Microsoft Office PowerPoint</Application>
  <PresentationFormat>Widescreen</PresentationFormat>
  <Paragraphs>106</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Trebuchet MS</vt:lpstr>
      <vt:lpstr>Berlin</vt:lpstr>
      <vt:lpstr>Bloom’s Taxonomy</vt:lpstr>
      <vt:lpstr>Who, What, When, Why, How</vt:lpstr>
      <vt:lpstr>Bloom’s Taxonomy  Additional Facts</vt:lpstr>
      <vt:lpstr>KNOWLEDGE USED IN COGNITION</vt:lpstr>
      <vt:lpstr>1956 Bloom’s Taxonomy</vt:lpstr>
      <vt:lpstr>2001 Bloom’s Taxonomy Revision</vt:lpstr>
      <vt:lpstr>KNOWLEDGE vs REMEMBERING</vt:lpstr>
      <vt:lpstr>COMPREHENSION vs UNDERSTAND</vt:lpstr>
      <vt:lpstr>APPLICATION vs APPLY</vt:lpstr>
      <vt:lpstr>ANALYSIS vs ANALYZE</vt:lpstr>
      <vt:lpstr>SYNTHESIS vs EVALUATE</vt:lpstr>
      <vt:lpstr>EVALUATION vs CREATE</vt:lpstr>
      <vt:lpstr>Bloom’s Taxonomy in the Classroom</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Bloom’s Taxonomy</dc:title>
  <dc:creator>Mandi Baker</dc:creator>
  <cp:lastModifiedBy>Mandi Baker</cp:lastModifiedBy>
  <cp:revision>28</cp:revision>
  <dcterms:created xsi:type="dcterms:W3CDTF">2019-11-14T02:40:48Z</dcterms:created>
  <dcterms:modified xsi:type="dcterms:W3CDTF">2019-11-14T15:05:20Z</dcterms:modified>
</cp:coreProperties>
</file>