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901"/>
    <p:restoredTop sz="94637"/>
  </p:normalViewPr>
  <p:slideViewPr>
    <p:cSldViewPr snapToGrid="0" snapToObjects="1">
      <p:cViewPr varScale="1">
        <p:scale>
          <a:sx n="74" d="100"/>
          <a:sy n="74" d="100"/>
        </p:scale>
        <p:origin x="192" y="8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DF2FDC-BB90-2843-8815-15752B9E6DF9}" type="datetimeFigureOut">
              <a:rPr lang="en-US" smtClean="0"/>
              <a:t>4/13/19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F9779E-9E86-E54B-9105-15561F166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142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louisamayalcottismypassion.com/2012/01/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creativecommons.org/licenses/by-nc-sa/3.0/" TargetMode="Externa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louisamayalcottismypassion.com/2012/01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creativecommons.org/licenses/by-nc-sa/3.0/" TargetMode="Externa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louisamayalcottismypassion.com/2012/01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creativecommons.org/licenses/by-nc-sa/3.0/" TargetMode="Externa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louisamayalcottismypassion.com/2012/01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creativecommons.org/licenses/by-nc-sa/3.0/" TargetMode="Externa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louisamayalcottismypassion.com/2012/01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creativecommons.org/licenses/by-nc-sa/3.0/" TargetMode="Externa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imple.wikibooks.org/wiki/File:Arrow_icon.svg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creativecommons.org/licenses/by-sa/3.0/" TargetMode="Externa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ilac.commons.gc.cuny.edu/2012/01/23/pedagogy-workshop-service-to-others/greatjob/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cofiboi.wordpress.com/2010/04/12/something-to-look-forward-to/" TargetMode="External"/><Relationship Id="rId5" Type="http://schemas.openxmlformats.org/officeDocument/2006/relationships/hyperlink" Target="http://flickr.com/photos/didmyself/3604529636" TargetMode="External"/><Relationship Id="rId4" Type="http://schemas.openxmlformats.org/officeDocument/2006/relationships/hyperlink" Target="https://creativecommons.org/licenses/by-nc-sa/3.0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>
                <a:solidFill>
                  <a:srgbClr val="FFFFFF"/>
                </a:solidFill>
                <a:hlinkClick r:id="rId3" tooltip="http://louisamayalcottismypassion.com/2012/01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(Background) This Photo</a:t>
            </a:r>
            <a:r>
              <a:rPr lang="en-US" sz="800" dirty="0">
                <a:solidFill>
                  <a:srgbClr val="FFFFFF"/>
                </a:solidFill>
              </a:rPr>
              <a:t> by Unknown Author is licensed under </a:t>
            </a:r>
            <a:r>
              <a:rPr lang="en-US" sz="800" dirty="0">
                <a:solidFill>
                  <a:srgbClr val="FFFFFF"/>
                </a:solidFill>
                <a:hlinkClick r:id="rId4" tooltip="https://creativecommons.org/licenses/by-nc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BY-SA-NC</a:t>
            </a:r>
            <a:endParaRPr lang="en-US" sz="800" dirty="0">
              <a:solidFill>
                <a:srgbClr val="FFFFFF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F9779E-9E86-E54B-9105-15561F1666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257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Question Marks </a:t>
            </a:r>
            <a:r>
              <a:rPr lang="en-US" sz="1200" dirty="0">
                <a:hlinkClick r:id="rId3" tooltip="http://louisamayalcottismypassion.com/2012/01/"/>
              </a:rPr>
              <a:t>This Photo</a:t>
            </a:r>
            <a:r>
              <a:rPr lang="en-US" sz="1200" dirty="0"/>
              <a:t> by Unknown Author is licensed under </a:t>
            </a:r>
            <a:r>
              <a:rPr lang="en-US" sz="1200" dirty="0">
                <a:hlinkClick r:id="rId4" tooltip="https://creativecommons.org/licenses/by-nc-sa/3.0/"/>
              </a:rPr>
              <a:t>CC BY-SA-NC</a:t>
            </a:r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F9779E-9E86-E54B-9105-15561F16667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747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hlinkClick r:id="rId3" tooltip="http://louisamayalcottismypassion.com/2012/01/"/>
              </a:rPr>
              <a:t>Question Mark This Photo</a:t>
            </a:r>
            <a:r>
              <a:rPr lang="en-US" sz="1200" dirty="0"/>
              <a:t> by Unknown Author is licensed under </a:t>
            </a:r>
            <a:r>
              <a:rPr lang="en-US" sz="1200" dirty="0">
                <a:hlinkClick r:id="rId4" tooltip="https://creativecommons.org/licenses/by-nc-sa/3.0/"/>
              </a:rPr>
              <a:t>CC BY-SA-NC</a:t>
            </a:r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F9779E-9E86-E54B-9105-15561F16667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036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Question Marks </a:t>
            </a:r>
            <a:r>
              <a:rPr lang="en-US" sz="1200" dirty="0">
                <a:hlinkClick r:id="rId3" tooltip="http://louisamayalcottismypassion.com/2012/01/"/>
              </a:rPr>
              <a:t>This Photo</a:t>
            </a:r>
            <a:r>
              <a:rPr lang="en-US" sz="1200" dirty="0"/>
              <a:t> by Unknown Author is licensed under </a:t>
            </a:r>
            <a:r>
              <a:rPr lang="en-US" sz="1200" dirty="0">
                <a:hlinkClick r:id="rId4" tooltip="https://creativecommons.org/licenses/by-nc-sa/3.0/"/>
              </a:rPr>
              <a:t>CC BY-SA-NC</a:t>
            </a:r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F9779E-9E86-E54B-9105-15561F16667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541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Question Marks </a:t>
            </a:r>
            <a:r>
              <a:rPr lang="en-US" sz="1200" dirty="0">
                <a:hlinkClick r:id="rId3" tooltip="http://louisamayalcottismypassion.com/2012/01/"/>
              </a:rPr>
              <a:t>This Photo</a:t>
            </a:r>
            <a:r>
              <a:rPr lang="en-US" sz="1200" dirty="0"/>
              <a:t> by Unknown Author is licensed under </a:t>
            </a:r>
            <a:r>
              <a:rPr lang="en-US" sz="1200" dirty="0">
                <a:hlinkClick r:id="rId4" tooltip="https://creativecommons.org/licenses/by-nc-sa/3.0/"/>
              </a:rPr>
              <a:t>CC BY-SA-NC</a:t>
            </a:r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F9779E-9E86-E54B-9105-15561F16667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756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hlinkClick r:id="rId3" tooltip="https://simple.wikibooks.org/wiki/File:Arrow_icon.svg"/>
              </a:rPr>
              <a:t>(Arrow) This Photo</a:t>
            </a:r>
            <a:r>
              <a:rPr lang="en-US" sz="1200" dirty="0"/>
              <a:t> by Unknown Author is licensed under </a:t>
            </a:r>
            <a:r>
              <a:rPr lang="en-US" sz="1200" dirty="0">
                <a:hlinkClick r:id="rId4" tooltip="https://creativecommons.org/licenses/by-sa/3.0/"/>
              </a:rPr>
              <a:t>CC BY-SA</a:t>
            </a:r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F9779E-9E86-E54B-9105-15561F16667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4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>
                <a:solidFill>
                  <a:srgbClr val="FFFFFF"/>
                </a:solidFill>
                <a:hlinkClick r:id="rId3" tooltip="http://ilac.commons.gc.cuny.edu/2012/01/23/pedagogy-workshop-service-to-others/greatjob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(Great Job Gif) This Photo</a:t>
            </a:r>
            <a:r>
              <a:rPr lang="en-US" sz="800" dirty="0">
                <a:solidFill>
                  <a:srgbClr val="FFFFFF"/>
                </a:solidFill>
              </a:rPr>
              <a:t> by Unknown Author is licensed under </a:t>
            </a:r>
            <a:r>
              <a:rPr lang="en-US" sz="800" dirty="0">
                <a:solidFill>
                  <a:srgbClr val="FFFFFF"/>
                </a:solidFill>
                <a:hlinkClick r:id="rId4" tooltip="https://creativecommons.org/licenses/by-nc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BY-SA-NC</a:t>
            </a:r>
            <a:endParaRPr lang="en-US" sz="800" dirty="0">
              <a:solidFill>
                <a:srgbClr val="FFFFFF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>
                <a:solidFill>
                  <a:srgbClr val="FFFFFF"/>
                </a:solidFill>
                <a:hlinkClick r:id="rId5" tooltip="http://flickr.com/photos/didmyself/360452963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(Thumbs Up) This Photo</a:t>
            </a:r>
            <a:r>
              <a:rPr lang="en-US" sz="800" dirty="0">
                <a:solidFill>
                  <a:srgbClr val="FFFFFF"/>
                </a:solidFill>
              </a:rPr>
              <a:t> by Unknown Author is licensed under </a:t>
            </a:r>
            <a:r>
              <a:rPr lang="en-US" sz="800" dirty="0">
                <a:solidFill>
                  <a:srgbClr val="FFFFFF"/>
                </a:solidFill>
                <a:hlinkClick r:id="rId4" tooltip="https://creativecommons.org/licenses/by-nc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BY-SA-NC</a:t>
            </a:r>
            <a:endParaRPr lang="en-US" sz="800" dirty="0">
              <a:solidFill>
                <a:srgbClr val="FFFFFF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>
                <a:solidFill>
                  <a:srgbClr val="FFFFFF"/>
                </a:solidFill>
                <a:hlinkClick r:id="rId6" tooltip="http://cofiboi.wordpress.com/2010/04/12/something-to-look-forward-to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(Yay!) This Photo</a:t>
            </a:r>
            <a:r>
              <a:rPr lang="en-US" sz="800" dirty="0">
                <a:solidFill>
                  <a:srgbClr val="FFFFFF"/>
                </a:solidFill>
              </a:rPr>
              <a:t> by Unknown Author is licensed under </a:t>
            </a:r>
            <a:r>
              <a:rPr lang="en-US" sz="800" dirty="0">
                <a:solidFill>
                  <a:srgbClr val="FFFFFF"/>
                </a:solidFill>
                <a:hlinkClick r:id="rId4" tooltip="https://creativecommons.org/licenses/by-nc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BY-SA-NC</a:t>
            </a:r>
            <a:endParaRPr lang="en-US" sz="800" dirty="0">
              <a:solidFill>
                <a:srgbClr val="FFFFFF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800" dirty="0">
              <a:solidFill>
                <a:srgbClr val="FFFFFF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800" dirty="0">
              <a:solidFill>
                <a:srgbClr val="FFFFFF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F9779E-9E86-E54B-9105-15561F16667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002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0D2EA6D-85E7-5F40-8F38-7DDF1BEE2F7F}" type="datetimeFigureOut">
              <a:rPr lang="en-US" smtClean="0"/>
              <a:t>4/13/19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911DB4E-1A25-EC4F-B954-A07DC51CBFA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9130397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EA6D-85E7-5F40-8F38-7DDF1BEE2F7F}" type="datetimeFigureOut">
              <a:rPr lang="en-US" smtClean="0"/>
              <a:t>4/13/19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1DB4E-1A25-EC4F-B954-A07DC51CB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264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EA6D-85E7-5F40-8F38-7DDF1BEE2F7F}" type="datetimeFigureOut">
              <a:rPr lang="en-US" smtClean="0"/>
              <a:t>4/13/19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1DB4E-1A25-EC4F-B954-A07DC51CB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310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EA6D-85E7-5F40-8F38-7DDF1BEE2F7F}" type="datetimeFigureOut">
              <a:rPr lang="en-US" smtClean="0"/>
              <a:t>4/13/19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1DB4E-1A25-EC4F-B954-A07DC51CB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851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0D2EA6D-85E7-5F40-8F38-7DDF1BEE2F7F}" type="datetimeFigureOut">
              <a:rPr lang="en-US" smtClean="0"/>
              <a:t>4/13/19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11DB4E-1A25-EC4F-B954-A07DC51CBFA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3763231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EA6D-85E7-5F40-8F38-7DDF1BEE2F7F}" type="datetimeFigureOut">
              <a:rPr lang="en-US" smtClean="0"/>
              <a:t>4/13/19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1DB4E-1A25-EC4F-B954-A07DC51CB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531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EA6D-85E7-5F40-8F38-7DDF1BEE2F7F}" type="datetimeFigureOut">
              <a:rPr lang="en-US" smtClean="0"/>
              <a:t>4/13/19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1DB4E-1A25-EC4F-B954-A07DC51CB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18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EA6D-85E7-5F40-8F38-7DDF1BEE2F7F}" type="datetimeFigureOut">
              <a:rPr lang="en-US" smtClean="0"/>
              <a:t>4/13/19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1DB4E-1A25-EC4F-B954-A07DC51CB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757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EA6D-85E7-5F40-8F38-7DDF1BEE2F7F}" type="datetimeFigureOut">
              <a:rPr lang="en-US" smtClean="0"/>
              <a:t>4/13/19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1DB4E-1A25-EC4F-B954-A07DC51CB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441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0D2EA6D-85E7-5F40-8F38-7DDF1BEE2F7F}" type="datetimeFigureOut">
              <a:rPr lang="en-US" smtClean="0"/>
              <a:t>4/13/19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11DB4E-1A25-EC4F-B954-A07DC51CBFA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9612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0D2EA6D-85E7-5F40-8F38-7DDF1BEE2F7F}" type="datetimeFigureOut">
              <a:rPr lang="en-US" smtClean="0"/>
              <a:t>4/13/19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11DB4E-1A25-EC4F-B954-A07DC51CBFA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49905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C0D2EA6D-85E7-5F40-8F38-7DDF1BEE2F7F}" type="datetimeFigureOut">
              <a:rPr lang="en-US" smtClean="0"/>
              <a:t>4/13/19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9911DB4E-1A25-EC4F-B954-A07DC51CBFA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57820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louisamayalcottismypassion.com/2012/01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7" Type="http://schemas.openxmlformats.org/officeDocument/2006/relationships/hyperlink" Target="http://louisamayalcottismypassion.com/2012/01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louisamayalcottismypassion.com/2012/01/" TargetMode="Externa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7" Type="http://schemas.openxmlformats.org/officeDocument/2006/relationships/hyperlink" Target="http://louisamayalcottismypassion.com/2012/01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slide" Target="slide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7" Type="http://schemas.openxmlformats.org/officeDocument/2006/relationships/hyperlink" Target="http://louisamayalcottismypassion.com/2012/01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microsoft.com/office/2007/relationships/hdphoto" Target="../media/hdphoto3.wdp"/><Relationship Id="rId5" Type="http://schemas.openxmlformats.org/officeDocument/2006/relationships/image" Target="../media/image2.png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hyperlink" Target="https://svgsilh.com/image/97591.html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3.xml"/><Relationship Id="rId7" Type="http://schemas.openxmlformats.org/officeDocument/2006/relationships/hyperlink" Target="https://simple.wikibooks.org/wiki/File:Arrow_icon.sv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cofiboi.wordpress.com/2010/04/12/something-to-look-forward-to/" TargetMode="External"/><Relationship Id="rId3" Type="http://schemas.openxmlformats.org/officeDocument/2006/relationships/image" Target="../media/image5.gif"/><Relationship Id="rId7" Type="http://schemas.openxmlformats.org/officeDocument/2006/relationships/image" Target="../media/image7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flickr.com/photos/didmyself/3604529636" TargetMode="External"/><Relationship Id="rId5" Type="http://schemas.openxmlformats.org/officeDocument/2006/relationships/image" Target="../media/image6.gif"/><Relationship Id="rId4" Type="http://schemas.openxmlformats.org/officeDocument/2006/relationships/hyperlink" Target="http://ilac.commons.gc.cuny.edu/2012/01/23/pedagogy-workshop-service-to-others/greatjob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4E03469-BEC1-A54E-8AEE-B26265318F3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t="30542"/>
          <a:stretch/>
        </p:blipFill>
        <p:spPr>
          <a:xfrm>
            <a:off x="20" y="10"/>
            <a:ext cx="12191980" cy="6859300"/>
          </a:xfrm>
          <a:prstGeom prst="rect">
            <a:avLst/>
          </a:prstGeom>
        </p:spPr>
      </p:pic>
      <p:sp>
        <p:nvSpPr>
          <p:cNvPr id="17" name="Rectangle 10">
            <a:extLst>
              <a:ext uri="{FF2B5EF4-FFF2-40B4-BE49-F238E27FC236}">
                <a16:creationId xmlns:a16="http://schemas.microsoft.com/office/drawing/2014/main" id="{310B1DD0-264A-47E3-A16A-C87AFA51E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258" y="0"/>
            <a:ext cx="12192000" cy="6858000"/>
          </a:xfrm>
          <a:prstGeom prst="rect">
            <a:avLst/>
          </a:prstGeom>
          <a:gradFill flip="none" rotWithShape="1">
            <a:gsLst>
              <a:gs pos="20000">
                <a:schemeClr val="tx2">
                  <a:alpha val="70000"/>
                </a:schemeClr>
              </a:gs>
              <a:gs pos="10000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6">
            <a:extLst>
              <a:ext uri="{FF2B5EF4-FFF2-40B4-BE49-F238E27FC236}">
                <a16:creationId xmlns:a16="http://schemas.microsoft.com/office/drawing/2014/main" id="{69C1BB7B-F21E-41A2-B30C-D8507B960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52858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9" name="Freeform 6">
            <a:extLst>
              <a:ext uri="{FF2B5EF4-FFF2-40B4-BE49-F238E27FC236}">
                <a16:creationId xmlns:a16="http://schemas.microsoft.com/office/drawing/2014/main" id="{DF6D7DDE-F8A1-4105-9729-F9EB5F81A3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43809F-9029-FD40-B772-808A128D8C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>
            <a:normAutofit/>
          </a:bodyPr>
          <a:lstStyle/>
          <a:p>
            <a:r>
              <a:rPr lang="en-US" sz="5600">
                <a:solidFill>
                  <a:schemeClr val="bg2"/>
                </a:solidFill>
              </a:rPr>
              <a:t>Determining the Unknown Number Quiz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126B3A-7BB0-9441-880A-A9CE6AFDCD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bg2"/>
                </a:solidFill>
              </a:rPr>
              <a:t>By Lauren Perkey</a:t>
            </a:r>
          </a:p>
          <a:p>
            <a:pPr>
              <a:spcAft>
                <a:spcPts val="600"/>
              </a:spcAft>
            </a:pPr>
            <a:r>
              <a:rPr lang="en-US">
                <a:solidFill>
                  <a:schemeClr val="bg2"/>
                </a:solidFill>
              </a:rPr>
              <a:t>lauren.perkey@smail.astate.edu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7D6509-E529-8249-B9F7-B88EE90D4BFE}"/>
              </a:ext>
            </a:extLst>
          </p:cNvPr>
          <p:cNvSpPr txBox="1"/>
          <p:nvPr/>
        </p:nvSpPr>
        <p:spPr>
          <a:xfrm>
            <a:off x="-516" y="6334770"/>
            <a:ext cx="44172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hlinkClick r:id="" action="ppaction://hlinkshowjump?jump=nextslid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here to begin the quiz.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213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EFFB8108-8863-6D40-89BC-0D60D687E549}"/>
              </a:ext>
            </a:extLst>
          </p:cNvPr>
          <p:cNvSpPr/>
          <p:nvPr/>
        </p:nvSpPr>
        <p:spPr>
          <a:xfrm>
            <a:off x="3615690" y="1965960"/>
            <a:ext cx="4960620" cy="1463040"/>
          </a:xfrm>
          <a:prstGeom prst="roundRect">
            <a:avLst/>
          </a:prstGeom>
          <a:solidFill>
            <a:schemeClr val="tx2">
              <a:lumMod val="50000"/>
              <a:lumOff val="5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7E5D2D-A36F-5D44-8138-06DCBE2CE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4"/>
            <a:ext cx="10515600" cy="192944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700" dirty="0"/>
              <a:t>1. What is the unknown number in the following equation?</a:t>
            </a:r>
            <a:r>
              <a:rPr lang="en-US" dirty="0"/>
              <a:t>	</a:t>
            </a:r>
            <a:br>
              <a:rPr lang="en-US" dirty="0"/>
            </a:br>
            <a:br>
              <a:rPr lang="en-US" dirty="0"/>
            </a:br>
            <a:r>
              <a:rPr lang="en-US" sz="8000" dirty="0"/>
              <a:t>1 + </a:t>
            </a:r>
            <a:r>
              <a:rPr lang="en-US" sz="8000" u="sng" dirty="0">
                <a:solidFill>
                  <a:schemeClr val="accent6">
                    <a:lumMod val="75000"/>
                  </a:schemeClr>
                </a:solidFill>
              </a:rPr>
              <a:t>?</a:t>
            </a:r>
            <a:r>
              <a:rPr lang="en-US" sz="8000" dirty="0"/>
              <a:t> = 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D1D06-8882-624C-9696-BD9FB983F7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567111"/>
            <a:ext cx="10515600" cy="325437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000" dirty="0">
                <a:hlinkClick r:id="rId3" action="ppaction://hlinksldjump"/>
              </a:rPr>
              <a:t>4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dirty="0">
                <a:hlinkClick r:id="rId3" action="ppaction://hlinksldjump"/>
              </a:rPr>
              <a:t>7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dirty="0">
                <a:hlinkClick r:id="rId3" action="ppaction://hlinksldjump"/>
              </a:rPr>
              <a:t>10</a:t>
            </a:r>
            <a:endParaRPr lang="en-US" sz="4000" dirty="0"/>
          </a:p>
          <a:p>
            <a:pPr marL="514350" indent="-514350">
              <a:buFont typeface="+mj-lt"/>
              <a:buAutoNum type="alphaUcPeriod"/>
            </a:pPr>
            <a:r>
              <a:rPr lang="en-US" sz="4000" dirty="0">
                <a:hlinkClick r:id="rId4" action="ppaction://hlinksldjump"/>
              </a:rPr>
              <a:t>8</a:t>
            </a:r>
            <a:endParaRPr lang="en-US" sz="40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91EA634-6819-4243-AE21-5FACA7C1B96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280" b="97050" l="881" r="95975">
                        <a14:foregroundMark x1="16604" y1="41460" x2="22390" y2="17857"/>
                        <a14:foregroundMark x1="22390" y1="17857" x2="28679" y2="11491"/>
                        <a14:foregroundMark x1="30189" y1="8851" x2="30189" y2="8851"/>
                        <a14:foregroundMark x1="33082" y1="7919" x2="52956" y2="13199"/>
                        <a14:foregroundMark x1="52956" y1="13199" x2="39497" y2="59627"/>
                        <a14:foregroundMark x1="39497" y1="59627" x2="39710" y2="61300"/>
                        <a14:foregroundMark x1="48050" y1="88199" x2="44528" y2="86491"/>
                        <a14:foregroundMark x1="78422" y1="45622" x2="89182" y2="43168"/>
                        <a14:foregroundMark x1="69434" y1="47671" x2="73737" y2="46690"/>
                        <a14:foregroundMark x1="89182" y1="43168" x2="85283" y2="67857"/>
                        <a14:foregroundMark x1="73736" y1="78416" x2="72447" y2="79595"/>
                        <a14:foregroundMark x1="85283" y1="67857" x2="82128" y2="70742"/>
                        <a14:foregroundMark x1="68527" y1="92815" x2="70189" y2="87267"/>
                        <a14:foregroundMark x1="53711" y1="19410" x2="53711" y2="19410"/>
                        <a14:foregroundMark x1="52327" y1="22050" x2="50943" y2="29037"/>
                        <a14:foregroundMark x1="57358" y1="18478" x2="50943" y2="34317"/>
                        <a14:foregroundMark x1="30943" y1="8851" x2="50440" y2="5280"/>
                        <a14:foregroundMark x1="50440" y1="5280" x2="62390" y2="17547"/>
                        <a14:foregroundMark x1="8679" y1="25621" x2="10818" y2="44099"/>
                        <a14:foregroundMark x1="8050" y1="27329" x2="8050" y2="27329"/>
                        <a14:foregroundMark x1="90189" y1="45807" x2="92327" y2="65217"/>
                        <a14:foregroundMark x1="91698" y1="46739" x2="95975" y2="63509"/>
                        <a14:foregroundMark x1="74465" y1="50311" x2="73082" y2="56366"/>
                        <a14:foregroundMark x1="73836" y1="52950" x2="72327" y2="47671"/>
                        <a14:foregroundMark x1="75220" y1="52019" x2="73836" y2="46739"/>
                        <a14:foregroundMark x1="75220" y1="50311" x2="74465" y2="45807"/>
                        <a14:foregroundMark x1="74465" y1="51087" x2="74465" y2="45807"/>
                        <a14:foregroundMark x1="75220" y1="45807" x2="75220" y2="52019"/>
                        <a14:foregroundMark x1="881" y1="81211" x2="17610" y2="67081"/>
                        <a14:foregroundMark x1="17610" y1="67081" x2="18742" y2="67857"/>
                        <a14:foregroundMark x1="19497" y1="97050" x2="23774" y2="94410"/>
                        <a14:foregroundMark x1="36604" y1="60870" x2="38742" y2="67081"/>
                        <a14:foregroundMark x1="8679" y1="28261" x2="11572" y2="25621"/>
                        <a14:backgroundMark x1="25912" y1="59006" x2="25912" y2="59006"/>
                        <a14:backgroundMark x1="73836" y1="75000" x2="73836" y2="75000"/>
                        <a14:backgroundMark x1="73082" y1="78416" x2="73082" y2="78416"/>
                        <a14:backgroundMark x1="73836" y1="75776" x2="77358" y2="76708"/>
                        <a14:backgroundMark x1="76604" y1="75000" x2="80881" y2="75000"/>
                        <a14:backgroundMark x1="80252" y1="74068" x2="80252" y2="74068"/>
                        <a14:backgroundMark x1="76604" y1="75000" x2="91698" y2="78416"/>
                        <a14:backgroundMark x1="76604" y1="73137" x2="83774" y2="74068"/>
                        <a14:backgroundMark x1="79497" y1="73137" x2="88050" y2="72360"/>
                        <a14:backgroundMark x1="70189" y1="81211" x2="70189" y2="81211"/>
                        <a14:backgroundMark x1="70189" y1="81211" x2="73836" y2="82919"/>
                        <a14:backgroundMark x1="65157" y1="95186" x2="69434" y2="97050"/>
                        <a14:backgroundMark x1="65157" y1="93478" x2="71698" y2="97826"/>
                        <a14:backgroundMark x1="76647" y1="51051" x2="78113" y2="53727"/>
                        <a14:backgroundMark x1="77359" y1="48448" x2="78742" y2="51087"/>
                        <a14:backgroundMark x1="39867" y1="63596" x2="40126" y2="63509"/>
                        <a14:backgroundMark x1="39858" y1="66527" x2="44528" y2="71429"/>
                        <a14:backgroundMark x1="41635" y1="59938" x2="48050" y2="68789"/>
                        <a14:backgroundMark x1="40126" y1="63509" x2="40126" y2="63509"/>
                        <a14:backgroundMark x1="40126" y1="63509" x2="40126" y2="63509"/>
                        <a14:backgroundMark x1="39911" y1="63726" x2="43774" y2="64441"/>
                        <a14:backgroundMark x1="39497" y1="61801" x2="43019" y2="62578"/>
                      </a14:backgroundRemoval>
                    </a14:imgEffect>
                  </a14:imgLayer>
                </a14:imgProps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9779000" y="4865686"/>
            <a:ext cx="2413000" cy="19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635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B4359573-0995-124F-93D6-3C01FDA27C3C}"/>
              </a:ext>
            </a:extLst>
          </p:cNvPr>
          <p:cNvSpPr/>
          <p:nvPr/>
        </p:nvSpPr>
        <p:spPr>
          <a:xfrm>
            <a:off x="3615690" y="1965960"/>
            <a:ext cx="4960620" cy="1463040"/>
          </a:xfrm>
          <a:prstGeom prst="roundRect">
            <a:avLst/>
          </a:prstGeom>
          <a:solidFill>
            <a:schemeClr val="tx2">
              <a:lumMod val="50000"/>
              <a:lumOff val="5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7E5D2D-A36F-5D44-8138-06DCBE2CE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4"/>
            <a:ext cx="10515600" cy="213518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700" dirty="0"/>
              <a:t>2. What is the unknown number in the following equation?</a:t>
            </a:r>
            <a:r>
              <a:rPr lang="en-US" dirty="0"/>
              <a:t>	</a:t>
            </a:r>
            <a:br>
              <a:rPr lang="en-US" dirty="0"/>
            </a:br>
            <a:br>
              <a:rPr lang="en-US" dirty="0"/>
            </a:br>
            <a:r>
              <a:rPr lang="en-US" sz="8000" u="sng" dirty="0">
                <a:solidFill>
                  <a:schemeClr val="accent6">
                    <a:lumMod val="75000"/>
                  </a:schemeClr>
                </a:solidFill>
              </a:rPr>
              <a:t>?</a:t>
            </a:r>
            <a:r>
              <a:rPr lang="en-US" sz="8000" dirty="0"/>
              <a:t> – 15 =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D1D06-8882-624C-9696-BD9FB983F7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567111"/>
            <a:ext cx="10515600" cy="325437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000" dirty="0">
                <a:hlinkClick r:id="rId3" action="ppaction://hlinksldjump"/>
              </a:rPr>
              <a:t>20</a:t>
            </a:r>
            <a:endParaRPr lang="en-US" sz="4000" dirty="0"/>
          </a:p>
          <a:p>
            <a:pPr marL="514350" indent="-514350">
              <a:buFont typeface="+mj-lt"/>
              <a:buAutoNum type="alphaUcPeriod"/>
            </a:pPr>
            <a:r>
              <a:rPr lang="en-US" sz="4000" dirty="0">
                <a:hlinkClick r:id="rId3" action="ppaction://hlinksldjump"/>
              </a:rPr>
              <a:t>18</a:t>
            </a:r>
            <a:endParaRPr lang="en-US" sz="4000" dirty="0"/>
          </a:p>
          <a:p>
            <a:pPr marL="514350" indent="-514350">
              <a:buFont typeface="+mj-lt"/>
              <a:buAutoNum type="alphaUcPeriod"/>
            </a:pPr>
            <a:r>
              <a:rPr lang="en-US" sz="4000" dirty="0">
                <a:hlinkClick r:id="rId3" action="ppaction://hlinksldjump"/>
              </a:rPr>
              <a:t>10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dirty="0">
                <a:hlinkClick r:id="rId3" action="ppaction://hlinksldjump"/>
              </a:rPr>
              <a:t>9</a:t>
            </a:r>
            <a:endParaRPr lang="en-US" sz="4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658E825-D5DB-3647-8701-2C7BA02AF9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280" b="97050" l="881" r="95975">
                        <a14:foregroundMark x1="16604" y1="41460" x2="22390" y2="17857"/>
                        <a14:foregroundMark x1="22390" y1="17857" x2="28679" y2="11491"/>
                        <a14:foregroundMark x1="30189" y1="8851" x2="30189" y2="8851"/>
                        <a14:foregroundMark x1="33082" y1="7919" x2="52956" y2="13199"/>
                        <a14:foregroundMark x1="52956" y1="13199" x2="39497" y2="59627"/>
                        <a14:foregroundMark x1="39497" y1="59627" x2="39710" y2="61300"/>
                        <a14:foregroundMark x1="48050" y1="88199" x2="44528" y2="86491"/>
                        <a14:foregroundMark x1="78422" y1="45622" x2="89182" y2="43168"/>
                        <a14:foregroundMark x1="69434" y1="47671" x2="73737" y2="46690"/>
                        <a14:foregroundMark x1="89182" y1="43168" x2="85283" y2="67857"/>
                        <a14:foregroundMark x1="73736" y1="78416" x2="72447" y2="79595"/>
                        <a14:foregroundMark x1="85283" y1="67857" x2="82128" y2="70742"/>
                        <a14:foregroundMark x1="68527" y1="92815" x2="70189" y2="87267"/>
                        <a14:foregroundMark x1="53711" y1="19410" x2="53711" y2="19410"/>
                        <a14:foregroundMark x1="52327" y1="22050" x2="50943" y2="29037"/>
                        <a14:foregroundMark x1="57358" y1="18478" x2="50943" y2="34317"/>
                        <a14:foregroundMark x1="30943" y1="8851" x2="50440" y2="5280"/>
                        <a14:foregroundMark x1="50440" y1="5280" x2="62390" y2="17547"/>
                        <a14:foregroundMark x1="8679" y1="25621" x2="10818" y2="44099"/>
                        <a14:foregroundMark x1="8050" y1="27329" x2="8050" y2="27329"/>
                        <a14:foregroundMark x1="90189" y1="45807" x2="92327" y2="65217"/>
                        <a14:foregroundMark x1="91698" y1="46739" x2="95975" y2="63509"/>
                        <a14:foregroundMark x1="74465" y1="50311" x2="73082" y2="56366"/>
                        <a14:foregroundMark x1="73836" y1="52950" x2="72327" y2="47671"/>
                        <a14:foregroundMark x1="75220" y1="52019" x2="73836" y2="46739"/>
                        <a14:foregroundMark x1="75220" y1="50311" x2="74465" y2="45807"/>
                        <a14:foregroundMark x1="74465" y1="51087" x2="74465" y2="45807"/>
                        <a14:foregroundMark x1="75220" y1="45807" x2="75220" y2="52019"/>
                        <a14:foregroundMark x1="881" y1="81211" x2="17610" y2="67081"/>
                        <a14:foregroundMark x1="17610" y1="67081" x2="18742" y2="67857"/>
                        <a14:foregroundMark x1="19497" y1="97050" x2="23774" y2="94410"/>
                        <a14:foregroundMark x1="36604" y1="60870" x2="38742" y2="67081"/>
                        <a14:foregroundMark x1="8679" y1="28261" x2="11572" y2="25621"/>
                        <a14:backgroundMark x1="25912" y1="59006" x2="25912" y2="59006"/>
                        <a14:backgroundMark x1="73836" y1="75000" x2="73836" y2="75000"/>
                        <a14:backgroundMark x1="73082" y1="78416" x2="73082" y2="78416"/>
                        <a14:backgroundMark x1="73836" y1="75776" x2="77358" y2="76708"/>
                        <a14:backgroundMark x1="76604" y1="75000" x2="80881" y2="75000"/>
                        <a14:backgroundMark x1="80252" y1="74068" x2="80252" y2="74068"/>
                        <a14:backgroundMark x1="76604" y1="75000" x2="91698" y2="78416"/>
                        <a14:backgroundMark x1="76604" y1="73137" x2="83774" y2="74068"/>
                        <a14:backgroundMark x1="79497" y1="73137" x2="88050" y2="72360"/>
                        <a14:backgroundMark x1="70189" y1="81211" x2="70189" y2="81211"/>
                        <a14:backgroundMark x1="70189" y1="81211" x2="73836" y2="82919"/>
                        <a14:backgroundMark x1="65157" y1="95186" x2="69434" y2="97050"/>
                        <a14:backgroundMark x1="65157" y1="93478" x2="71698" y2="97826"/>
                        <a14:backgroundMark x1="76647" y1="51051" x2="78113" y2="53727"/>
                        <a14:backgroundMark x1="77359" y1="48448" x2="78742" y2="51087"/>
                        <a14:backgroundMark x1="39867" y1="63596" x2="40126" y2="63509"/>
                        <a14:backgroundMark x1="39858" y1="66527" x2="44528" y2="71429"/>
                        <a14:backgroundMark x1="41635" y1="59938" x2="48050" y2="68789"/>
                        <a14:backgroundMark x1="40126" y1="63509" x2="40126" y2="63509"/>
                        <a14:backgroundMark x1="40126" y1="63509" x2="40126" y2="63509"/>
                        <a14:backgroundMark x1="39911" y1="63726" x2="43774" y2="64441"/>
                        <a14:backgroundMark x1="39497" y1="61801" x2="43019" y2="62578"/>
                      </a14:backgroundRemoval>
                    </a14:imgEffect>
                  </a14:imgLayer>
                </a14:imgProps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9779000" y="4865686"/>
            <a:ext cx="2413000" cy="19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024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E215A2AB-18AA-6A4B-8CBE-04C61A971FBD}"/>
              </a:ext>
            </a:extLst>
          </p:cNvPr>
          <p:cNvSpPr/>
          <p:nvPr/>
        </p:nvSpPr>
        <p:spPr>
          <a:xfrm>
            <a:off x="3305651" y="1921191"/>
            <a:ext cx="5580698" cy="1645920"/>
          </a:xfrm>
          <a:prstGeom prst="roundRect">
            <a:avLst/>
          </a:prstGeom>
          <a:solidFill>
            <a:schemeClr val="tx2">
              <a:lumMod val="50000"/>
              <a:lumOff val="5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7E5D2D-A36F-5D44-8138-06DCBE2CE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4"/>
            <a:ext cx="10515600" cy="325437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700" dirty="0"/>
              <a:t>3. What is the unknown number in the following equation?</a:t>
            </a:r>
            <a:r>
              <a:rPr lang="en-US" dirty="0"/>
              <a:t>	</a:t>
            </a:r>
            <a:br>
              <a:rPr lang="en-US" dirty="0"/>
            </a:br>
            <a:br>
              <a:rPr lang="en-US" dirty="0"/>
            </a:br>
            <a:r>
              <a:rPr lang="en-US" sz="8000" u="sng" dirty="0">
                <a:solidFill>
                  <a:schemeClr val="accent6">
                    <a:lumMod val="75000"/>
                  </a:schemeClr>
                </a:solidFill>
              </a:rPr>
              <a:t>?</a:t>
            </a:r>
            <a:r>
              <a:rPr lang="en-US" sz="8000" dirty="0"/>
              <a:t> + 12 = 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D1D06-8882-624C-9696-BD9FB983F7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567111"/>
            <a:ext cx="10515600" cy="325437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000" dirty="0">
                <a:hlinkClick r:id="rId3" action="ppaction://hlinksldjump"/>
              </a:rPr>
              <a:t>4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dirty="0">
                <a:hlinkClick r:id="rId3" action="ppaction://hlinksldjump"/>
              </a:rPr>
              <a:t>9</a:t>
            </a:r>
            <a:endParaRPr lang="en-US" sz="4000" dirty="0"/>
          </a:p>
          <a:p>
            <a:pPr marL="514350" indent="-514350">
              <a:buFont typeface="+mj-lt"/>
              <a:buAutoNum type="alphaUcPeriod"/>
            </a:pPr>
            <a:r>
              <a:rPr lang="en-US" sz="4000" dirty="0">
                <a:hlinkClick r:id="rId4" action="ppaction://hlinksldjump"/>
              </a:rPr>
              <a:t>6</a:t>
            </a:r>
            <a:endParaRPr lang="en-US" sz="4000" dirty="0"/>
          </a:p>
          <a:p>
            <a:pPr marL="514350" indent="-514350">
              <a:buFont typeface="+mj-lt"/>
              <a:buAutoNum type="alphaUcPeriod"/>
            </a:pPr>
            <a:r>
              <a:rPr lang="en-US" sz="4000" dirty="0">
                <a:hlinkClick r:id="rId3" action="ppaction://hlinksldjump"/>
              </a:rPr>
              <a:t>16</a:t>
            </a:r>
            <a:endParaRPr lang="en-US" sz="4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71BA315-25E6-E545-A1AC-49876F88F6C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280" b="97050" l="881" r="95975">
                        <a14:foregroundMark x1="16604" y1="41460" x2="22390" y2="17857"/>
                        <a14:foregroundMark x1="22390" y1="17857" x2="28679" y2="11491"/>
                        <a14:foregroundMark x1="30189" y1="8851" x2="30189" y2="8851"/>
                        <a14:foregroundMark x1="33082" y1="7919" x2="52956" y2="13199"/>
                        <a14:foregroundMark x1="52956" y1="13199" x2="39497" y2="59627"/>
                        <a14:foregroundMark x1="39497" y1="59627" x2="39710" y2="61300"/>
                        <a14:foregroundMark x1="48050" y1="88199" x2="44528" y2="86491"/>
                        <a14:foregroundMark x1="78422" y1="45622" x2="89182" y2="43168"/>
                        <a14:foregroundMark x1="69434" y1="47671" x2="73737" y2="46690"/>
                        <a14:foregroundMark x1="89182" y1="43168" x2="85283" y2="67857"/>
                        <a14:foregroundMark x1="73736" y1="78416" x2="72447" y2="79595"/>
                        <a14:foregroundMark x1="85283" y1="67857" x2="82128" y2="70742"/>
                        <a14:foregroundMark x1="68527" y1="92815" x2="70189" y2="87267"/>
                        <a14:foregroundMark x1="53711" y1="19410" x2="53711" y2="19410"/>
                        <a14:foregroundMark x1="52327" y1="22050" x2="50943" y2="29037"/>
                        <a14:foregroundMark x1="57358" y1="18478" x2="50943" y2="34317"/>
                        <a14:foregroundMark x1="30943" y1="8851" x2="50440" y2="5280"/>
                        <a14:foregroundMark x1="50440" y1="5280" x2="62390" y2="17547"/>
                        <a14:foregroundMark x1="8679" y1="25621" x2="10818" y2="44099"/>
                        <a14:foregroundMark x1="8050" y1="27329" x2="8050" y2="27329"/>
                        <a14:foregroundMark x1="90189" y1="45807" x2="92327" y2="65217"/>
                        <a14:foregroundMark x1="91698" y1="46739" x2="95975" y2="63509"/>
                        <a14:foregroundMark x1="74465" y1="50311" x2="73082" y2="56366"/>
                        <a14:foregroundMark x1="73836" y1="52950" x2="72327" y2="47671"/>
                        <a14:foregroundMark x1="75220" y1="52019" x2="73836" y2="46739"/>
                        <a14:foregroundMark x1="75220" y1="50311" x2="74465" y2="45807"/>
                        <a14:foregroundMark x1="74465" y1="51087" x2="74465" y2="45807"/>
                        <a14:foregroundMark x1="75220" y1="45807" x2="75220" y2="52019"/>
                        <a14:foregroundMark x1="881" y1="81211" x2="17610" y2="67081"/>
                        <a14:foregroundMark x1="17610" y1="67081" x2="18742" y2="67857"/>
                        <a14:foregroundMark x1="19497" y1="97050" x2="23774" y2="94410"/>
                        <a14:foregroundMark x1="36604" y1="60870" x2="38742" y2="67081"/>
                        <a14:foregroundMark x1="8679" y1="28261" x2="11572" y2="25621"/>
                        <a14:backgroundMark x1="25912" y1="59006" x2="25912" y2="59006"/>
                        <a14:backgroundMark x1="73836" y1="75000" x2="73836" y2="75000"/>
                        <a14:backgroundMark x1="73082" y1="78416" x2="73082" y2="78416"/>
                        <a14:backgroundMark x1="73836" y1="75776" x2="77358" y2="76708"/>
                        <a14:backgroundMark x1="76604" y1="75000" x2="80881" y2="75000"/>
                        <a14:backgroundMark x1="80252" y1="74068" x2="80252" y2="74068"/>
                        <a14:backgroundMark x1="76604" y1="75000" x2="91698" y2="78416"/>
                        <a14:backgroundMark x1="76604" y1="73137" x2="83774" y2="74068"/>
                        <a14:backgroundMark x1="79497" y1="73137" x2="88050" y2="72360"/>
                        <a14:backgroundMark x1="70189" y1="81211" x2="70189" y2="81211"/>
                        <a14:backgroundMark x1="70189" y1="81211" x2="73836" y2="82919"/>
                        <a14:backgroundMark x1="65157" y1="95186" x2="69434" y2="97050"/>
                        <a14:backgroundMark x1="65157" y1="93478" x2="71698" y2="97826"/>
                        <a14:backgroundMark x1="76647" y1="51051" x2="78113" y2="53727"/>
                        <a14:backgroundMark x1="77359" y1="48448" x2="78742" y2="51087"/>
                        <a14:backgroundMark x1="39867" y1="63596" x2="40126" y2="63509"/>
                        <a14:backgroundMark x1="39858" y1="66527" x2="44528" y2="71429"/>
                        <a14:backgroundMark x1="41635" y1="59938" x2="48050" y2="68789"/>
                        <a14:backgroundMark x1="40126" y1="63509" x2="40126" y2="63509"/>
                        <a14:backgroundMark x1="40126" y1="63509" x2="40126" y2="63509"/>
                        <a14:backgroundMark x1="39911" y1="63726" x2="43774" y2="64441"/>
                        <a14:backgroundMark x1="39497" y1="61801" x2="43019" y2="62578"/>
                      </a14:backgroundRemoval>
                    </a14:imgEffect>
                  </a14:imgLayer>
                </a14:imgProps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9779000" y="4865686"/>
            <a:ext cx="2413000" cy="19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697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5D9FC03-EF1B-3640-AEFF-D35EF341A292}"/>
              </a:ext>
            </a:extLst>
          </p:cNvPr>
          <p:cNvSpPr/>
          <p:nvPr/>
        </p:nvSpPr>
        <p:spPr>
          <a:xfrm>
            <a:off x="3615690" y="1965960"/>
            <a:ext cx="4960620" cy="1463040"/>
          </a:xfrm>
          <a:prstGeom prst="roundRect">
            <a:avLst/>
          </a:prstGeom>
          <a:solidFill>
            <a:schemeClr val="tx2">
              <a:lumMod val="50000"/>
              <a:lumOff val="5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7E5D2D-A36F-5D44-8138-06DCBE2CE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4"/>
            <a:ext cx="10515600" cy="325437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700" dirty="0"/>
              <a:t>4. What is the unknown number in the following equation?</a:t>
            </a:r>
            <a:r>
              <a:rPr lang="en-US" dirty="0"/>
              <a:t>	</a:t>
            </a:r>
            <a:br>
              <a:rPr lang="en-US" dirty="0"/>
            </a:br>
            <a:br>
              <a:rPr lang="en-US" dirty="0"/>
            </a:br>
            <a:r>
              <a:rPr lang="en-US" sz="8000" dirty="0"/>
              <a:t>17 - </a:t>
            </a:r>
            <a:r>
              <a:rPr lang="en-US" sz="8000" u="sng" dirty="0">
                <a:solidFill>
                  <a:schemeClr val="accent6">
                    <a:lumMod val="75000"/>
                  </a:schemeClr>
                </a:solidFill>
              </a:rPr>
              <a:t>?</a:t>
            </a:r>
            <a:r>
              <a:rPr lang="en-US" sz="8000" dirty="0"/>
              <a:t> =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D1D06-8882-624C-9696-BD9FB983F7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567111"/>
            <a:ext cx="10515600" cy="325437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000" dirty="0">
                <a:hlinkClick r:id="rId3" action="ppaction://hlinksldjump"/>
              </a:rPr>
              <a:t>13</a:t>
            </a:r>
            <a:endParaRPr lang="en-US" sz="4000" dirty="0"/>
          </a:p>
          <a:p>
            <a:pPr marL="514350" indent="-514350">
              <a:buFont typeface="+mj-lt"/>
              <a:buAutoNum type="alphaUcPeriod"/>
            </a:pPr>
            <a:r>
              <a:rPr lang="en-US" sz="4000" dirty="0">
                <a:hlinkClick r:id="rId4" action="ppaction://hlinksldjump"/>
              </a:rPr>
              <a:t>4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dirty="0">
                <a:hlinkClick r:id="rId4" action="ppaction://hlinksldjump"/>
              </a:rPr>
              <a:t>10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dirty="0">
                <a:hlinkClick r:id="rId4" action="ppaction://hlinksldjump"/>
              </a:rPr>
              <a:t>3</a:t>
            </a:r>
            <a:endParaRPr lang="en-US" sz="4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5CB4662-CDD8-694A-AEAA-EBF9C683EE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280" b="97050" l="881" r="95975">
                        <a14:foregroundMark x1="16604" y1="41460" x2="22390" y2="17857"/>
                        <a14:foregroundMark x1="22390" y1="17857" x2="28679" y2="11491"/>
                        <a14:foregroundMark x1="30189" y1="8851" x2="30189" y2="8851"/>
                        <a14:foregroundMark x1="33082" y1="7919" x2="52956" y2="13199"/>
                        <a14:foregroundMark x1="52956" y1="13199" x2="39497" y2="59627"/>
                        <a14:foregroundMark x1="39497" y1="59627" x2="39710" y2="61300"/>
                        <a14:foregroundMark x1="48050" y1="88199" x2="44528" y2="86491"/>
                        <a14:foregroundMark x1="78422" y1="45622" x2="89182" y2="43168"/>
                        <a14:foregroundMark x1="69434" y1="47671" x2="73737" y2="46690"/>
                        <a14:foregroundMark x1="89182" y1="43168" x2="85283" y2="67857"/>
                        <a14:foregroundMark x1="73736" y1="78416" x2="72447" y2="79595"/>
                        <a14:foregroundMark x1="85283" y1="67857" x2="82128" y2="70742"/>
                        <a14:foregroundMark x1="68527" y1="92815" x2="70189" y2="87267"/>
                        <a14:foregroundMark x1="53711" y1="19410" x2="53711" y2="19410"/>
                        <a14:foregroundMark x1="52327" y1="22050" x2="50943" y2="29037"/>
                        <a14:foregroundMark x1="57358" y1="18478" x2="50943" y2="34317"/>
                        <a14:foregroundMark x1="30943" y1="8851" x2="50440" y2="5280"/>
                        <a14:foregroundMark x1="50440" y1="5280" x2="62390" y2="17547"/>
                        <a14:foregroundMark x1="8679" y1="25621" x2="10818" y2="44099"/>
                        <a14:foregroundMark x1="8050" y1="27329" x2="8050" y2="27329"/>
                        <a14:foregroundMark x1="90189" y1="45807" x2="92327" y2="65217"/>
                        <a14:foregroundMark x1="91698" y1="46739" x2="95975" y2="63509"/>
                        <a14:foregroundMark x1="74465" y1="50311" x2="73082" y2="56366"/>
                        <a14:foregroundMark x1="73836" y1="52950" x2="72327" y2="47671"/>
                        <a14:foregroundMark x1="75220" y1="52019" x2="73836" y2="46739"/>
                        <a14:foregroundMark x1="75220" y1="50311" x2="74465" y2="45807"/>
                        <a14:foregroundMark x1="74465" y1="51087" x2="74465" y2="45807"/>
                        <a14:foregroundMark x1="75220" y1="45807" x2="75220" y2="52019"/>
                        <a14:foregroundMark x1="881" y1="81211" x2="17610" y2="67081"/>
                        <a14:foregroundMark x1="17610" y1="67081" x2="18742" y2="67857"/>
                        <a14:foregroundMark x1="19497" y1="97050" x2="23774" y2="94410"/>
                        <a14:foregroundMark x1="36604" y1="60870" x2="38742" y2="67081"/>
                        <a14:foregroundMark x1="8679" y1="28261" x2="11572" y2="25621"/>
                        <a14:backgroundMark x1="25912" y1="59006" x2="25912" y2="59006"/>
                        <a14:backgroundMark x1="73836" y1="75000" x2="73836" y2="75000"/>
                        <a14:backgroundMark x1="73082" y1="78416" x2="73082" y2="78416"/>
                        <a14:backgroundMark x1="73836" y1="75776" x2="77358" y2="76708"/>
                        <a14:backgroundMark x1="76604" y1="75000" x2="80881" y2="75000"/>
                        <a14:backgroundMark x1="80252" y1="74068" x2="80252" y2="74068"/>
                        <a14:backgroundMark x1="76604" y1="75000" x2="91698" y2="78416"/>
                        <a14:backgroundMark x1="76604" y1="73137" x2="83774" y2="74068"/>
                        <a14:backgroundMark x1="79497" y1="73137" x2="88050" y2="72360"/>
                        <a14:backgroundMark x1="70189" y1="81211" x2="70189" y2="81211"/>
                        <a14:backgroundMark x1="70189" y1="81211" x2="73836" y2="82919"/>
                        <a14:backgroundMark x1="65157" y1="95186" x2="69434" y2="97050"/>
                        <a14:backgroundMark x1="65157" y1="93478" x2="71698" y2="97826"/>
                        <a14:backgroundMark x1="76647" y1="51051" x2="78113" y2="53727"/>
                        <a14:backgroundMark x1="77359" y1="48448" x2="78742" y2="51087"/>
                        <a14:backgroundMark x1="39867" y1="63596" x2="40126" y2="63509"/>
                        <a14:backgroundMark x1="39858" y1="66527" x2="44528" y2="71429"/>
                        <a14:backgroundMark x1="41635" y1="59938" x2="48050" y2="68789"/>
                        <a14:backgroundMark x1="40126" y1="63509" x2="40126" y2="63509"/>
                        <a14:backgroundMark x1="40126" y1="63509" x2="40126" y2="63509"/>
                        <a14:backgroundMark x1="39911" y1="63726" x2="43774" y2="64441"/>
                        <a14:backgroundMark x1="39497" y1="61801" x2="43019" y2="62578"/>
                      </a14:backgroundRemoval>
                    </a14:imgEffect>
                  </a14:imgLayer>
                </a14:imgProps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9779000" y="4865686"/>
            <a:ext cx="2413000" cy="19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127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40B95-0D23-EE4A-B14A-6245602CB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266"/>
            <a:ext cx="10515600" cy="1674359"/>
          </a:xfrm>
        </p:spPr>
        <p:txBody>
          <a:bodyPr>
            <a:noAutofit/>
          </a:bodyPr>
          <a:lstStyle/>
          <a:p>
            <a:pPr algn="ctr"/>
            <a:r>
              <a:rPr lang="en-US" dirty="0"/>
              <a:t>Oops, that was not the right answer. </a:t>
            </a:r>
            <a:br>
              <a:rPr lang="en-US" dirty="0"/>
            </a:br>
            <a:r>
              <a:rPr lang="en-US" dirty="0"/>
              <a:t>Click the question or arrow that you were on to try again!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6C02F-B714-7448-8129-82994DAAE1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57500"/>
            <a:ext cx="5181600" cy="33194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hlinkClick r:id="rId2" action="ppaction://hlinksldjump"/>
              </a:rPr>
              <a:t>Back to Question 1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>
                <a:hlinkClick r:id="rId3" action="ppaction://hlinksldjump"/>
              </a:rPr>
              <a:t>Back to Question 2</a:t>
            </a:r>
            <a:endParaRPr lang="en-US" sz="3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3ACB90-D7CB-6A4A-B3AC-367190B6EE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857499"/>
            <a:ext cx="5181600" cy="33194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hlinkClick r:id="rId4" action="ppaction://hlinksldjump"/>
              </a:rPr>
              <a:t>Back to Question 3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>
                <a:hlinkClick r:id="rId5" action="ppaction://hlinksldjump"/>
              </a:rPr>
              <a:t>Back to Question 4</a:t>
            </a:r>
            <a:endParaRPr lang="en-US" sz="3600" dirty="0"/>
          </a:p>
        </p:txBody>
      </p:sp>
      <p:pic>
        <p:nvPicPr>
          <p:cNvPr id="6" name="Picture 5">
            <a:hlinkClick r:id="rId2" action="ppaction://hlinksldjump"/>
            <a:extLst>
              <a:ext uri="{FF2B5EF4-FFF2-40B4-BE49-F238E27FC236}">
                <a16:creationId xmlns:a16="http://schemas.microsoft.com/office/drawing/2014/main" id="{E4AC7BBB-14EC-7447-9BE8-314621579B6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4684426" y="2773678"/>
            <a:ext cx="1003904" cy="960120"/>
          </a:xfrm>
          <a:prstGeom prst="rect">
            <a:avLst/>
          </a:prstGeom>
        </p:spPr>
      </p:pic>
      <p:pic>
        <p:nvPicPr>
          <p:cNvPr id="7" name="Picture 6">
            <a:hlinkClick r:id="rId5" action="ppaction://hlinksldjump"/>
            <a:extLst>
              <a:ext uri="{FF2B5EF4-FFF2-40B4-BE49-F238E27FC236}">
                <a16:creationId xmlns:a16="http://schemas.microsoft.com/office/drawing/2014/main" id="{22AD987D-4CA5-024C-8DAE-DE76DECE006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10008932" y="4857113"/>
            <a:ext cx="1003904" cy="960120"/>
          </a:xfrm>
          <a:prstGeom prst="rect">
            <a:avLst/>
          </a:prstGeom>
        </p:spPr>
      </p:pic>
      <p:pic>
        <p:nvPicPr>
          <p:cNvPr id="8" name="Picture 7">
            <a:hlinkClick r:id="rId4" action="ppaction://hlinksldjump"/>
            <a:extLst>
              <a:ext uri="{FF2B5EF4-FFF2-40B4-BE49-F238E27FC236}">
                <a16:creationId xmlns:a16="http://schemas.microsoft.com/office/drawing/2014/main" id="{4BA74E7B-7EB7-A643-99D8-97F1A72D7DB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10008932" y="2773678"/>
            <a:ext cx="1003904" cy="960120"/>
          </a:xfrm>
          <a:prstGeom prst="rect">
            <a:avLst/>
          </a:prstGeom>
        </p:spPr>
      </p:pic>
      <p:pic>
        <p:nvPicPr>
          <p:cNvPr id="9" name="Picture 8">
            <a:hlinkClick r:id="rId3" action="ppaction://hlinksldjump"/>
            <a:extLst>
              <a:ext uri="{FF2B5EF4-FFF2-40B4-BE49-F238E27FC236}">
                <a16:creationId xmlns:a16="http://schemas.microsoft.com/office/drawing/2014/main" id="{B17BCA03-3DCB-5544-9E38-94F75A06900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4684426" y="4857113"/>
            <a:ext cx="1003904" cy="96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181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0EA06-F54A-1346-A944-F004626D3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2262188"/>
          </a:xfrm>
        </p:spPr>
        <p:txBody>
          <a:bodyPr>
            <a:noAutofit/>
          </a:bodyPr>
          <a:lstStyle/>
          <a:p>
            <a:pPr algn="ctr"/>
            <a:r>
              <a:rPr lang="en-US" sz="5400" dirty="0"/>
              <a:t>Congratulations! Click the arrow or text to proceed to the next question!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32F4C-725E-E645-9546-4B9258CFF8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73829"/>
            <a:ext cx="10871200" cy="39841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800" dirty="0"/>
              <a:t> </a:t>
            </a:r>
            <a:r>
              <a:rPr lang="en-US" sz="4800" dirty="0">
                <a:hlinkClick r:id="rId3" action="ppaction://hlinksldjump"/>
              </a:rPr>
              <a:t>Go to Question 2</a:t>
            </a:r>
            <a:endParaRPr lang="en-US" sz="4800" dirty="0"/>
          </a:p>
          <a:p>
            <a:pPr marL="0" indent="0">
              <a:buNone/>
            </a:pPr>
            <a:endParaRPr lang="en-US" sz="4800" dirty="0"/>
          </a:p>
          <a:p>
            <a:pPr marL="0" indent="0">
              <a:buNone/>
            </a:pPr>
            <a:r>
              <a:rPr lang="en-US" sz="4800" dirty="0"/>
              <a:t>			 </a:t>
            </a:r>
            <a:r>
              <a:rPr lang="en-US" sz="4800" dirty="0">
                <a:hlinkClick r:id="rId4" action="ppaction://hlinksldjump"/>
              </a:rPr>
              <a:t>Go to Question 3</a:t>
            </a:r>
            <a:endParaRPr lang="en-US" sz="4800" dirty="0"/>
          </a:p>
          <a:p>
            <a:pPr marL="0" indent="0">
              <a:buNone/>
            </a:pPr>
            <a:endParaRPr lang="en-US" sz="4800" dirty="0"/>
          </a:p>
          <a:p>
            <a:pPr marL="0" indent="0">
              <a:buNone/>
            </a:pPr>
            <a:r>
              <a:rPr lang="en-US" sz="4800" dirty="0"/>
              <a:t>						 </a:t>
            </a:r>
            <a:r>
              <a:rPr lang="en-US" sz="4800" dirty="0">
                <a:hlinkClick r:id="rId5" action="ppaction://hlinksldjump"/>
              </a:rPr>
              <a:t>Go to Question 4</a:t>
            </a:r>
            <a:endParaRPr lang="en-US" sz="4800" dirty="0"/>
          </a:p>
        </p:txBody>
      </p:sp>
      <p:pic>
        <p:nvPicPr>
          <p:cNvPr id="5" name="Picture 4">
            <a:hlinkClick r:id="rId3" action="ppaction://hlinksldjump"/>
            <a:extLst>
              <a:ext uri="{FF2B5EF4-FFF2-40B4-BE49-F238E27FC236}">
                <a16:creationId xmlns:a16="http://schemas.microsoft.com/office/drawing/2014/main" id="{E661A764-B47B-2A4F-A8F5-BE99FDB0E0A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 rot="10800000">
            <a:off x="5730240" y="2667000"/>
            <a:ext cx="1087120" cy="1087120"/>
          </a:xfrm>
          <a:prstGeom prst="rect">
            <a:avLst/>
          </a:prstGeom>
        </p:spPr>
      </p:pic>
      <p:pic>
        <p:nvPicPr>
          <p:cNvPr id="7" name="Picture 6">
            <a:hlinkClick r:id="rId4" action="ppaction://hlinksldjump"/>
            <a:extLst>
              <a:ext uri="{FF2B5EF4-FFF2-40B4-BE49-F238E27FC236}">
                <a16:creationId xmlns:a16="http://schemas.microsoft.com/office/drawing/2014/main" id="{7247018D-C083-CF41-8A82-28FAB96D945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 rot="10800000">
            <a:off x="8376919" y="4157980"/>
            <a:ext cx="1087120" cy="1087120"/>
          </a:xfrm>
          <a:prstGeom prst="rect">
            <a:avLst/>
          </a:prstGeom>
        </p:spPr>
      </p:pic>
      <p:pic>
        <p:nvPicPr>
          <p:cNvPr id="9" name="Picture 8">
            <a:hlinkClick r:id="rId5" action="ppaction://hlinksldjump"/>
            <a:extLst>
              <a:ext uri="{FF2B5EF4-FFF2-40B4-BE49-F238E27FC236}">
                <a16:creationId xmlns:a16="http://schemas.microsoft.com/office/drawing/2014/main" id="{1F66C8FD-2A90-CB43-ACE1-96EF0881431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 rot="10800000">
            <a:off x="11104880" y="5661659"/>
            <a:ext cx="1087120" cy="108712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0F178EC-74D2-D44B-B354-4AADF23EC836}"/>
              </a:ext>
            </a:extLst>
          </p:cNvPr>
          <p:cNvSpPr txBox="1"/>
          <p:nvPr/>
        </p:nvSpPr>
        <p:spPr>
          <a:xfrm>
            <a:off x="672861" y="5788132"/>
            <a:ext cx="46927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venir Book" panose="02000503020000020003" pitchFamily="2" charset="0"/>
                <a:hlinkClick r:id="rId8" action="ppaction://hlinksldjump"/>
              </a:rPr>
              <a:t>Click here when done with question 4!</a:t>
            </a:r>
            <a:endParaRPr lang="en-US" sz="3200" dirty="0"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69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roup 32">
            <a:extLst>
              <a:ext uri="{FF2B5EF4-FFF2-40B4-BE49-F238E27FC236}">
                <a16:creationId xmlns:a16="http://schemas.microsoft.com/office/drawing/2014/main" id="{57500303-A207-4812-BEB9-51E132FEB7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34" name="Freeform 6">
              <a:extLst>
                <a:ext uri="{FF2B5EF4-FFF2-40B4-BE49-F238E27FC236}">
                  <a16:creationId xmlns:a16="http://schemas.microsoft.com/office/drawing/2014/main" id="{10118C91-C025-4776-BE95-E9926378E7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35" name="Freeform 6">
              <a:extLst>
                <a:ext uri="{FF2B5EF4-FFF2-40B4-BE49-F238E27FC236}">
                  <a16:creationId xmlns:a16="http://schemas.microsoft.com/office/drawing/2014/main" id="{339174D0-30E8-4BBF-BF81-5DDAC33C0C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AAC11200-8B97-4CB4-99EF-7C0FA210F2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95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5B0816-2238-DC44-8711-2C3C2544B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230" y="4484772"/>
            <a:ext cx="10869750" cy="123729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cap="all"/>
              <a:t>Good Job! You’re all done with this quiz!</a:t>
            </a:r>
          </a:p>
        </p:txBody>
      </p:sp>
      <p:sp>
        <p:nvSpPr>
          <p:cNvPr id="39" name="Freeform 6">
            <a:extLst>
              <a:ext uri="{FF2B5EF4-FFF2-40B4-BE49-F238E27FC236}">
                <a16:creationId xmlns:a16="http://schemas.microsoft.com/office/drawing/2014/main" id="{BB502E7E-3C82-47F3-B817-7507C01A1F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 flipH="1">
            <a:off x="1046527" y="-133294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B5ADDDC-5C96-3240-ADDD-8C4282CBA0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182863" y="1391123"/>
            <a:ext cx="3078999" cy="2103750"/>
          </a:xfrm>
          <a:prstGeom prst="rect">
            <a:avLst/>
          </a:prstGeom>
        </p:spPr>
      </p:pic>
      <p:sp>
        <p:nvSpPr>
          <p:cNvPr id="41" name="Freeform 6">
            <a:extLst>
              <a:ext uri="{FF2B5EF4-FFF2-40B4-BE49-F238E27FC236}">
                <a16:creationId xmlns:a16="http://schemas.microsoft.com/office/drawing/2014/main" id="{3E5C639E-7A0B-46B2-9273-986E8BE7F1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 flipV="1">
            <a:off x="7838485" y="614084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C26051BF-CCA9-9149-9817-33AEA8F819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4575233" y="1209569"/>
            <a:ext cx="3049897" cy="2467114"/>
          </a:xfrm>
          <a:prstGeom prst="rect">
            <a:avLst/>
          </a:prstGeom>
        </p:spPr>
      </p:pic>
      <p:pic>
        <p:nvPicPr>
          <p:cNvPr id="71" name="Content Placeholder 5">
            <a:extLst>
              <a:ext uri="{FF2B5EF4-FFF2-40B4-BE49-F238E27FC236}">
                <a16:creationId xmlns:a16="http://schemas.microsoft.com/office/drawing/2014/main" id="{BE437116-D59A-A44F-8231-5DA75D4A586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7">
            <a:extLs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8166612" y="1150341"/>
            <a:ext cx="2585314" cy="2585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32670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273</Words>
  <Application>Microsoft Macintosh PowerPoint</Application>
  <PresentationFormat>Widescreen</PresentationFormat>
  <Paragraphs>58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Avenir Book</vt:lpstr>
      <vt:lpstr>Calibri</vt:lpstr>
      <vt:lpstr>Franklin Gothic Book</vt:lpstr>
      <vt:lpstr>Crop</vt:lpstr>
      <vt:lpstr>Determining the Unknown Number Quiz</vt:lpstr>
      <vt:lpstr>1. What is the unknown number in the following equation?   1 + ? = 9</vt:lpstr>
      <vt:lpstr>2. What is the unknown number in the following equation?   ? – 15 = 3</vt:lpstr>
      <vt:lpstr>3. What is the unknown number in the following equation?   ? + 12 = 18</vt:lpstr>
      <vt:lpstr>4. What is the unknown number in the following equation?   17 - ? = 4</vt:lpstr>
      <vt:lpstr>Oops, that was not the right answer.  Click the question or arrow that you were on to try again!</vt:lpstr>
      <vt:lpstr>Congratulations! Click the arrow or text to proceed to the next question!</vt:lpstr>
      <vt:lpstr>Good Job! You’re all done with this quiz!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Determining the Unknown Number Quiz</dc:title>
  <dc:creator>Microsoft Office User</dc:creator>
  <cp:lastModifiedBy>Microsoft Office User</cp:lastModifiedBy>
  <cp:revision>10</cp:revision>
  <dcterms:created xsi:type="dcterms:W3CDTF">2019-04-11T13:35:10Z</dcterms:created>
  <dcterms:modified xsi:type="dcterms:W3CDTF">2019-04-13T22:26:33Z</dcterms:modified>
</cp:coreProperties>
</file>