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6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1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3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7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0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EEDD-9C5F-4F02-B863-3331A696C018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98ACC-9585-4E7E-80B0-366C1142D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4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7.xml"/><Relationship Id="rId18" Type="http://schemas.openxmlformats.org/officeDocument/2006/relationships/slide" Target="slide19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24.xml"/><Relationship Id="rId7" Type="http://schemas.openxmlformats.org/officeDocument/2006/relationships/slide" Target="slide7.xml"/><Relationship Id="rId12" Type="http://schemas.openxmlformats.org/officeDocument/2006/relationships/slide" Target="slide22.xml"/><Relationship Id="rId17" Type="http://schemas.openxmlformats.org/officeDocument/2006/relationships/slide" Target="slide10.xml"/><Relationship Id="rId25" Type="http://schemas.openxmlformats.org/officeDocument/2006/relationships/slide" Target="slide11.xml"/><Relationship Id="rId2" Type="http://schemas.openxmlformats.org/officeDocument/2006/relationships/slide" Target="slide2.xml"/><Relationship Id="rId16" Type="http://schemas.openxmlformats.org/officeDocument/2006/relationships/slide" Target="slide15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23.xml"/><Relationship Id="rId24" Type="http://schemas.openxmlformats.org/officeDocument/2006/relationships/slide" Target="slide16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23" Type="http://schemas.openxmlformats.org/officeDocument/2006/relationships/slide" Target="slide21.xml"/><Relationship Id="rId10" Type="http://schemas.openxmlformats.org/officeDocument/2006/relationships/slide" Target="slide18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13.xml"/><Relationship Id="rId14" Type="http://schemas.openxmlformats.org/officeDocument/2006/relationships/slide" Target="slide12.xml"/><Relationship Id="rId22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8707" y="68951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2" action="ppaction://hlinksldjump"/>
              </a:rPr>
              <a:t>100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568702" y="188270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3" action="ppaction://hlinksldjump"/>
              </a:rPr>
              <a:t>200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568701" y="3113053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4" action="ppaction://hlinksldjump"/>
              </a:rPr>
              <a:t>300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568700" y="4371286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5" action="ppaction://hlinksldjump"/>
              </a:rPr>
              <a:t>400</a:t>
            </a:r>
            <a:endParaRPr lang="en-US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568700" y="557562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6" action="ppaction://hlinksldjump"/>
              </a:rPr>
              <a:t>500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687433" y="68951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7" action="ppaction://hlinksldjump"/>
              </a:rPr>
              <a:t>100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2687431" y="188270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8" action="ppaction://hlinksldjump"/>
              </a:rPr>
              <a:t>200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08387" y="188270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9" action="ppaction://hlinksldjump"/>
              </a:rPr>
              <a:t>200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68373" y="1919870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10" action="ppaction://hlinksldjump"/>
              </a:rPr>
              <a:t>200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380021" y="1919870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11" action="ppaction://hlinksldjump"/>
              </a:rPr>
              <a:t>200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380022" y="68951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12" action="ppaction://hlinksldjump"/>
              </a:rPr>
              <a:t>100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7168373" y="68951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13" action="ppaction://hlinksldjump"/>
              </a:rPr>
              <a:t>100</a:t>
            </a:r>
            <a:endParaRPr lang="en-US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4908387" y="68951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hlinkClick r:id="rId14" action="ppaction://hlinksldjump"/>
              </a:rPr>
              <a:t>100</a:t>
            </a:r>
            <a:endParaRPr lang="en-US" sz="2800" b="1" dirty="0"/>
          </a:p>
        </p:txBody>
      </p:sp>
      <p:sp>
        <p:nvSpPr>
          <p:cNvPr id="18" name="Rectangle 17"/>
          <p:cNvSpPr/>
          <p:nvPr/>
        </p:nvSpPr>
        <p:spPr>
          <a:xfrm>
            <a:off x="7168371" y="4371286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15" action="ppaction://hlinksldjump"/>
              </a:rPr>
              <a:t>400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908385" y="4371286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16" action="ppaction://hlinksldjump"/>
              </a:rPr>
              <a:t>400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72573" y="4371286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17" action="ppaction://hlinksldjump"/>
              </a:rPr>
              <a:t>400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168372" y="3118629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18" action="ppaction://hlinksldjump"/>
              </a:rPr>
              <a:t>300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08386" y="3113053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19" action="ppaction://hlinksldjump"/>
              </a:rPr>
              <a:t>300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674432" y="3113053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20" action="ppaction://hlinksldjump"/>
              </a:rPr>
              <a:t>300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357719" y="3113053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21" action="ppaction://hlinksldjump"/>
              </a:rPr>
              <a:t>300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9380020" y="5570048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22" action="ppaction://hlinksldjump"/>
              </a:rPr>
              <a:t>500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68371" y="5570045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23" action="ppaction://hlinksldjump"/>
              </a:rPr>
              <a:t>500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08385" y="557562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24" action="ppaction://hlinksldjump"/>
              </a:rPr>
              <a:t>500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72573" y="5575621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prstClr val="white"/>
                </a:solidFill>
                <a:hlinkClick r:id="rId25" action="ppaction://hlinksldjump"/>
              </a:rPr>
              <a:t>500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353981" y="4371286"/>
            <a:ext cx="1550019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hlinkClick r:id="rId26" action="ppaction://hlinksldjump"/>
              </a:rPr>
              <a:t>400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68700" y="166298"/>
            <a:ext cx="155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Decimals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66841" y="166297"/>
            <a:ext cx="278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Comparing Fractions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842401" y="197075"/>
            <a:ext cx="1681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Conversion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040131" y="207256"/>
            <a:ext cx="1806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Volume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9323317" y="234913"/>
            <a:ext cx="166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Angles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104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95" y="554696"/>
            <a:ext cx="11283176" cy="1597490"/>
          </a:xfrm>
        </p:spPr>
        <p:txBody>
          <a:bodyPr>
            <a:no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What would be twice the size of 5/8?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395" y="5190441"/>
            <a:ext cx="83950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</a:t>
            </a:r>
            <a:r>
              <a:rPr lang="en-US" sz="6000" spc="-300" dirty="0" smtClean="0">
                <a:latin typeface="AR CENA" panose="02000000000000000000" pitchFamily="2" charset="0"/>
              </a:rPr>
              <a:t>10/8</a:t>
            </a:r>
            <a:r>
              <a:rPr lang="en-US" sz="6000" dirty="0" smtClean="0">
                <a:latin typeface="AR CENA" panose="02000000000000000000" pitchFamily="2" charset="0"/>
              </a:rPr>
              <a:t> or 1 </a:t>
            </a:r>
            <a:r>
              <a:rPr lang="en-US" sz="6000" spc="-300" dirty="0" smtClean="0">
                <a:latin typeface="AR CENA" panose="02000000000000000000" pitchFamily="2" charset="0"/>
              </a:rPr>
              <a:t>2/8</a:t>
            </a:r>
            <a:r>
              <a:rPr lang="en-US" sz="6000" dirty="0" smtClean="0">
                <a:latin typeface="AR CENA" panose="02000000000000000000" pitchFamily="2" charset="0"/>
              </a:rPr>
              <a:t> or </a:t>
            </a:r>
            <a:r>
              <a:rPr lang="en-US" sz="6000" spc="-300" dirty="0" smtClean="0">
                <a:latin typeface="AR CENA" panose="02000000000000000000" pitchFamily="2" charset="0"/>
              </a:rPr>
              <a:t>1 ¼  </a:t>
            </a:r>
            <a:endParaRPr lang="en-US" sz="6000" spc="-3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" y="834390"/>
            <a:ext cx="11932920" cy="1085850"/>
          </a:xfrm>
        </p:spPr>
        <p:txBody>
          <a:bodyPr>
            <a:normAutofit fontScale="9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List the fractions from least to greatest….</a:t>
            </a:r>
            <a:br>
              <a:rPr lang="en-US" sz="6000" dirty="0" smtClean="0">
                <a:latin typeface="AR CENA" panose="02000000000000000000" pitchFamily="2" charset="0"/>
              </a:rPr>
            </a:br>
            <a:r>
              <a:rPr lang="en-US" sz="6000" dirty="0">
                <a:latin typeface="AR CENA" panose="02000000000000000000" pitchFamily="2" charset="0"/>
              </a:rPr>
              <a:t>	</a:t>
            </a:r>
            <a:r>
              <a:rPr lang="en-US" sz="6000" dirty="0" smtClean="0">
                <a:latin typeface="AR CENA" panose="02000000000000000000" pitchFamily="2" charset="0"/>
              </a:rPr>
              <a:t>		3/8, 5/6, ½ , 2/3 , 1/4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166360"/>
            <a:ext cx="963549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¼ , 3/8 , ½ , 2/3 , 5/6 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0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How many inches are in a foot?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7170" y="5166360"/>
            <a:ext cx="96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12 inches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6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How many inches are in a yard?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" y="5166360"/>
            <a:ext cx="6446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36 inches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21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How many feet are in a mile?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050" y="5017770"/>
            <a:ext cx="66522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5280 feet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5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How many ounces are in a pound?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Left Arrow 2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8640" y="5406390"/>
            <a:ext cx="6115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16 ounces</a:t>
            </a:r>
            <a:endParaRPr lang="en-US" sz="60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0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26" y="342823"/>
            <a:ext cx="11372385" cy="1229500"/>
          </a:xfrm>
        </p:spPr>
        <p:txBody>
          <a:bodyPr>
            <a:normAutofit fontScale="9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How many centimeters are in a kilometer?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1737" y="4917688"/>
            <a:ext cx="674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100,000 cm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55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" y="594360"/>
            <a:ext cx="12287250" cy="1600200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What is the volume formula for a rectangle/cube?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Left Arrow 2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7180" y="5246370"/>
            <a:ext cx="7463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L x W x H</a:t>
            </a:r>
            <a:endParaRPr lang="en-US" sz="54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5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volume formula for a triangle?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" y="5198586"/>
            <a:ext cx="6195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½ </a:t>
            </a:r>
            <a:r>
              <a:rPr lang="en-US" sz="6000" dirty="0" err="1" smtClean="0">
                <a:latin typeface="AR CENA" panose="02000000000000000000" pitchFamily="2" charset="0"/>
              </a:rPr>
              <a:t>bh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0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42901"/>
            <a:ext cx="10850880" cy="1416368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What is the volume formula for a cylinder?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8610" y="5463540"/>
            <a:ext cx="768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Ah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108" y="1892843"/>
            <a:ext cx="10515600" cy="1325563"/>
          </a:xfrm>
        </p:spPr>
        <p:txBody>
          <a:bodyPr>
            <a:no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place value of the 6 in….. 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		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				133.26?</a:t>
            </a:r>
            <a:br>
              <a:rPr lang="en-US" sz="5400" dirty="0" smtClean="0">
                <a:latin typeface="AR CENA" panose="02000000000000000000" pitchFamily="2" charset="0"/>
              </a:rPr>
            </a:b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2820" y="4594302"/>
            <a:ext cx="6512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 smtClean="0">
                <a:latin typeface="AR CENA" panose="02000000000000000000" pitchFamily="2" charset="0"/>
              </a:rPr>
              <a:t>Answer:</a:t>
            </a:r>
          </a:p>
          <a:p>
            <a:r>
              <a:rPr lang="en-US" sz="6600" dirty="0">
                <a:latin typeface="AR CENA" panose="02000000000000000000" pitchFamily="2" charset="0"/>
              </a:rPr>
              <a:t>	</a:t>
            </a:r>
            <a:r>
              <a:rPr lang="en-US" sz="6600" dirty="0" smtClean="0">
                <a:latin typeface="AR CENA" panose="02000000000000000000" pitchFamily="2" charset="0"/>
              </a:rPr>
              <a:t>Hundredths</a:t>
            </a:r>
            <a:endParaRPr lang="en-US" sz="66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What is the volume of the rectangle?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7200" y="2686050"/>
            <a:ext cx="4480560" cy="1383030"/>
          </a:xfrm>
          <a:prstGeom prst="rect">
            <a:avLst/>
          </a:prstGeom>
          <a:ln cap="flat">
            <a:solidFill>
              <a:schemeClr val="accent1">
                <a:shade val="50000"/>
              </a:schemeClr>
            </a:solidFill>
          </a:ln>
          <a:scene3d>
            <a:camera prst="isometricOffAxis1Right"/>
            <a:lightRig rig="threePt" dir="t"/>
          </a:scene3d>
          <a:sp3d>
            <a:bevelT w="425450" h="101600"/>
            <a:bevelB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3105" y="231671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 feet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4305" y="4253746"/>
            <a:ext cx="925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feet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69630" y="2809042"/>
            <a:ext cx="1223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 feet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5840730"/>
            <a:ext cx="6743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640 ft</a:t>
            </a:r>
            <a:r>
              <a:rPr lang="en-US" sz="6000" dirty="0">
                <a:latin typeface="AR CENA" panose="02000000000000000000" pitchFamily="2" charset="0"/>
              </a:rPr>
              <a:t>3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19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volume of the triangle?</a:t>
            </a:r>
            <a:endParaRPr lang="en-US" sz="5400" dirty="0">
              <a:latin typeface="AR CENA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524" y="2235349"/>
            <a:ext cx="3580952" cy="23873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8610" y="5532120"/>
            <a:ext cx="576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280 ft</a:t>
            </a:r>
            <a:r>
              <a:rPr lang="en-US" sz="6000" dirty="0">
                <a:latin typeface="AR CENA" panose="02000000000000000000" pitchFamily="2" charset="0"/>
              </a:rPr>
              <a:t>3</a:t>
            </a: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0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name of this angle?</a:t>
            </a:r>
            <a:endParaRPr lang="en-US" sz="5400" dirty="0">
              <a:latin typeface="AR CENA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4415884" y="2665141"/>
            <a:ext cx="1884555" cy="1750742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438185" y="4025590"/>
            <a:ext cx="2966225" cy="39029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9502" y="5675972"/>
            <a:ext cx="5999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acute angle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10" name="Left Arrow 9">
            <a:hlinkClick r:id="rId2" action="ppaction://hlinksldjump"/>
          </p:cNvPr>
          <p:cNvSpPr/>
          <p:nvPr/>
        </p:nvSpPr>
        <p:spPr>
          <a:xfrm>
            <a:off x="10316737" y="5737304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28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name of this angle?</a:t>
            </a:r>
            <a:endParaRPr lang="en-US" sz="5400" dirty="0">
              <a:latin typeface="AR CENA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40230" y="4366260"/>
            <a:ext cx="7578090" cy="1143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4046220" y="3354881"/>
            <a:ext cx="3669030" cy="817069"/>
          </a:xfrm>
          <a:custGeom>
            <a:avLst/>
            <a:gdLst>
              <a:gd name="connsiteX0" fmla="*/ 0 w 3794760"/>
              <a:gd name="connsiteY0" fmla="*/ 645619 h 679909"/>
              <a:gd name="connsiteX1" fmla="*/ 1062990 w 3794760"/>
              <a:gd name="connsiteY1" fmla="*/ 62689 h 679909"/>
              <a:gd name="connsiteX2" fmla="*/ 2480310 w 3794760"/>
              <a:gd name="connsiteY2" fmla="*/ 74119 h 679909"/>
              <a:gd name="connsiteX3" fmla="*/ 3543300 w 3794760"/>
              <a:gd name="connsiteY3" fmla="*/ 577039 h 679909"/>
              <a:gd name="connsiteX4" fmla="*/ 3794760 w 3794760"/>
              <a:gd name="connsiteY4" fmla="*/ 679909 h 67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4760" h="679909">
                <a:moveTo>
                  <a:pt x="0" y="645619"/>
                </a:moveTo>
                <a:cubicBezTo>
                  <a:pt x="324802" y="401779"/>
                  <a:pt x="649605" y="157939"/>
                  <a:pt x="1062990" y="62689"/>
                </a:cubicBezTo>
                <a:cubicBezTo>
                  <a:pt x="1476375" y="-32561"/>
                  <a:pt x="2066925" y="-11606"/>
                  <a:pt x="2480310" y="74119"/>
                </a:cubicBezTo>
                <a:cubicBezTo>
                  <a:pt x="2893695" y="159844"/>
                  <a:pt x="3324225" y="476074"/>
                  <a:pt x="3543300" y="577039"/>
                </a:cubicBezTo>
                <a:cubicBezTo>
                  <a:pt x="3762375" y="678004"/>
                  <a:pt x="3778567" y="678956"/>
                  <a:pt x="3794760" y="679909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  <a:alpha val="3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49190" y="3763415"/>
            <a:ext cx="1634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180 degrees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0040" y="5840730"/>
            <a:ext cx="6389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Straight angle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20" name="Left Arrow 19">
            <a:hlinkClick r:id="rId2" action="ppaction://hlinksldjump"/>
          </p:cNvPr>
          <p:cNvSpPr/>
          <p:nvPr/>
        </p:nvSpPr>
        <p:spPr>
          <a:xfrm>
            <a:off x="10031545" y="5670254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6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measurement of this angle?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770" y="5574327"/>
            <a:ext cx="6103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90 degrees</a:t>
            </a:r>
            <a:endParaRPr lang="en-US" sz="5400" dirty="0">
              <a:latin typeface="AR CENA" panose="02000000000000000000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69080" y="2343150"/>
            <a:ext cx="11430" cy="187452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91940" y="4194810"/>
            <a:ext cx="1920240" cy="2286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91940" y="3851910"/>
            <a:ext cx="377190" cy="1143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1990" y="3863340"/>
            <a:ext cx="22860" cy="33147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Arrow 13">
            <a:hlinkClick r:id="rId2" action="ppaction://hlinksldjump"/>
          </p:cNvPr>
          <p:cNvSpPr/>
          <p:nvPr/>
        </p:nvSpPr>
        <p:spPr>
          <a:xfrm>
            <a:off x="10157275" y="5615582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3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measure of the missing angle? 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230" y="5589270"/>
            <a:ext cx="4274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57  </a:t>
            </a:r>
            <a:endParaRPr lang="en-US" sz="5400" dirty="0">
              <a:latin typeface="AR CENA" panose="02000000000000000000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623560" y="2754630"/>
            <a:ext cx="1268730" cy="155448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72050" y="4309110"/>
            <a:ext cx="37376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92290" y="3794760"/>
            <a:ext cx="193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123 </a:t>
            </a:r>
            <a:endParaRPr lang="en-US" dirty="0"/>
          </a:p>
        </p:txBody>
      </p:sp>
      <p:sp>
        <p:nvSpPr>
          <p:cNvPr id="11" name="Left Arrow 10">
            <a:hlinkClick r:id="rId2" action="ppaction://hlinksldjump"/>
          </p:cNvPr>
          <p:cNvSpPr/>
          <p:nvPr/>
        </p:nvSpPr>
        <p:spPr>
          <a:xfrm>
            <a:off x="9848665" y="5541091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48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is the measure of the missing angle? 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890" y="5585757"/>
            <a:ext cx="5509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105 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134415" y="5680710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86250" y="3863340"/>
            <a:ext cx="4297680" cy="1143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400800" y="2320290"/>
            <a:ext cx="525780" cy="154305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26580" y="3371850"/>
            <a:ext cx="133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2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028700"/>
            <a:ext cx="11384280" cy="1416369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What number is in the thousandths place…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				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				0.23781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940" y="4857750"/>
            <a:ext cx="410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 7</a:t>
            </a: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5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36702" y="5190441"/>
            <a:ext cx="64119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318.013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AR CENA" panose="02000000000000000000" pitchFamily="2" charset="0"/>
              </a:rPr>
              <a:t>Write the number in standard form…</a:t>
            </a:r>
            <a:br>
              <a:rPr lang="en-US" dirty="0" smtClean="0">
                <a:latin typeface="AR CENA" panose="02000000000000000000" pitchFamily="2" charset="0"/>
              </a:rPr>
            </a:br>
            <a:r>
              <a:rPr lang="en-US" dirty="0" smtClean="0">
                <a:latin typeface="AR CENA" panose="02000000000000000000" pitchFamily="2" charset="0"/>
              </a:rPr>
              <a:t>	three hundred eighteen and thirteen thousandths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53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Write the number in expanded form….</a:t>
            </a:r>
            <a:br>
              <a:rPr lang="en-US" sz="6000" dirty="0" smtClean="0">
                <a:latin typeface="AR CENA" panose="02000000000000000000" pitchFamily="2" charset="0"/>
              </a:rPr>
            </a:br>
            <a:r>
              <a:rPr lang="en-US" sz="6000" dirty="0">
                <a:latin typeface="AR CENA" panose="02000000000000000000" pitchFamily="2" charset="0"/>
              </a:rPr>
              <a:t>	</a:t>
            </a:r>
            <a:r>
              <a:rPr lang="en-US" sz="6000" dirty="0" smtClean="0">
                <a:latin typeface="AR CENA" panose="02000000000000000000" pitchFamily="2" charset="0"/>
              </a:rPr>
              <a:t>		918.985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830" y="4640580"/>
            <a:ext cx="10595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900+10+8+.9+.08+.005 </a:t>
            </a:r>
          </a:p>
          <a:p>
            <a:r>
              <a:rPr lang="en-US" sz="6000" dirty="0" smtClean="0">
                <a:latin typeface="AR CENA" panose="02000000000000000000" pitchFamily="2" charset="0"/>
              </a:rPr>
              <a:t>OR 900+10+8+9/10+8/100+5/1000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523034" y="574399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95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365125"/>
            <a:ext cx="11496907" cy="1909724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List the numbers from least to greatest…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.02, .001, 0, .01, 021, .1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1376" y="5285678"/>
            <a:ext cx="9010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Answer: .001, .02, .021, .01, .1, 0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3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Which fraction is the smallest..</a:t>
            </a:r>
            <a:br>
              <a:rPr lang="en-US" sz="6000" dirty="0" smtClean="0">
                <a:latin typeface="AR CENA" panose="02000000000000000000" pitchFamily="2" charset="0"/>
              </a:rPr>
            </a:br>
            <a:r>
              <a:rPr lang="en-US" sz="6000" dirty="0">
                <a:latin typeface="AR CENA" panose="02000000000000000000" pitchFamily="2" charset="0"/>
              </a:rPr>
              <a:t>	</a:t>
            </a:r>
            <a:r>
              <a:rPr lang="en-US" sz="6000" dirty="0" smtClean="0">
                <a:latin typeface="AR CENA" panose="02000000000000000000" pitchFamily="2" charset="0"/>
              </a:rPr>
              <a:t>		¼       ½        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230" y="5177790"/>
            <a:ext cx="7486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¼ 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389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Which fraction is the smallest…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2/3                3/6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" y="5143500"/>
            <a:ext cx="9452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3/6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3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97230"/>
            <a:ext cx="11090910" cy="1130618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dirty="0" smtClean="0">
                <a:latin typeface="AR CENA" panose="02000000000000000000" pitchFamily="2" charset="0"/>
              </a:rPr>
              <a:t>Which fraction is the same as 6/8….</a:t>
            </a:r>
            <a:br>
              <a:rPr lang="en-US" sz="5400" dirty="0" smtClean="0">
                <a:latin typeface="AR CENA" panose="02000000000000000000" pitchFamily="2" charset="0"/>
              </a:rPr>
            </a:br>
            <a:r>
              <a:rPr lang="en-US" sz="5400" dirty="0">
                <a:latin typeface="AR CENA" panose="02000000000000000000" pitchFamily="2" charset="0"/>
              </a:rPr>
              <a:t>	</a:t>
            </a:r>
            <a:r>
              <a:rPr lang="en-US" sz="5400" dirty="0" smtClean="0">
                <a:latin typeface="AR CENA" panose="02000000000000000000" pitchFamily="2" charset="0"/>
              </a:rPr>
              <a:t>		1/3         2/6        ¾       3/5          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2910" y="5223510"/>
            <a:ext cx="9544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 smtClean="0">
                <a:latin typeface="AR CENA" panose="02000000000000000000" pitchFamily="2" charset="0"/>
              </a:rPr>
              <a:t>Answer: 3/4</a:t>
            </a:r>
            <a:endParaRPr lang="en-US" sz="6000" dirty="0">
              <a:latin typeface="AR CENA" panose="02000000000000000000" pitchFamily="2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091854" y="5698273"/>
            <a:ext cx="1661531" cy="1019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369</Words>
  <Application>Microsoft Office PowerPoint</Application>
  <PresentationFormat>Widescreen</PresentationFormat>
  <Paragraphs>88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 CENA</vt:lpstr>
      <vt:lpstr>Arial</vt:lpstr>
      <vt:lpstr>Calibri</vt:lpstr>
      <vt:lpstr>Calibri Light</vt:lpstr>
      <vt:lpstr>Office Theme</vt:lpstr>
      <vt:lpstr>PowerPoint Presentation</vt:lpstr>
      <vt:lpstr>What is the place value of the 6 in…..             133.26? </vt:lpstr>
      <vt:lpstr>What number is in the thousandths place…              0.23781</vt:lpstr>
      <vt:lpstr>Write the number in standard form…  three hundred eighteen and thirteen thousandths</vt:lpstr>
      <vt:lpstr>Write the number in expanded form….    918.985</vt:lpstr>
      <vt:lpstr>List the numbers from least to greatest…   .02, .001, 0, .01, 021, .1</vt:lpstr>
      <vt:lpstr>Which fraction is the smallest..    ¼       ½        </vt:lpstr>
      <vt:lpstr>Which fraction is the smallest…   2/3                3/6</vt:lpstr>
      <vt:lpstr>Which fraction is the same as 6/8….    1/3         2/6        ¾       3/5          </vt:lpstr>
      <vt:lpstr>What would be twice the size of 5/8?</vt:lpstr>
      <vt:lpstr>List the fractions from least to greatest….    3/8, 5/6, ½ , 2/3 , 1/4</vt:lpstr>
      <vt:lpstr>How many inches are in a foot?</vt:lpstr>
      <vt:lpstr>How many inches are in a yard?</vt:lpstr>
      <vt:lpstr>How many feet are in a mile?</vt:lpstr>
      <vt:lpstr>How many ounces are in a pound?</vt:lpstr>
      <vt:lpstr>How many centimeters are in a kilometer?</vt:lpstr>
      <vt:lpstr>What is the volume formula for a rectangle/cube?</vt:lpstr>
      <vt:lpstr>What is the volume formula for a triangle?</vt:lpstr>
      <vt:lpstr>What is the volume formula for a cylinder?</vt:lpstr>
      <vt:lpstr>What is the volume of the rectangle?</vt:lpstr>
      <vt:lpstr>What is the volume of the triangle?</vt:lpstr>
      <vt:lpstr>What is the name of this angle?</vt:lpstr>
      <vt:lpstr>What is the name of this angle?</vt:lpstr>
      <vt:lpstr>What is the measurement of this angle?</vt:lpstr>
      <vt:lpstr>What is the measure of the missing angle? </vt:lpstr>
      <vt:lpstr>What is the measure of the missing angle?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Ward</dc:creator>
  <cp:lastModifiedBy>Kayla Ward</cp:lastModifiedBy>
  <cp:revision>31</cp:revision>
  <dcterms:created xsi:type="dcterms:W3CDTF">2018-10-25T21:06:25Z</dcterms:created>
  <dcterms:modified xsi:type="dcterms:W3CDTF">2018-10-28T04:05:48Z</dcterms:modified>
</cp:coreProperties>
</file>