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veat"/>
      <p:regular r:id="rId16"/>
      <p:bold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c12191e0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c12191e0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c12191e0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c12191e0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c12191e0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c12191e0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12191e0d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12191e0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c12191e0d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c12191e0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c12191e0d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c12191e0d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c12191e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c12191e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c12191e0d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c12191e0d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c12191e0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c12191e0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slide" Target="/ppt/slides/slide10.xml"/><Relationship Id="rId5" Type="http://schemas.openxmlformats.org/officeDocument/2006/relationships/slide" Target="/ppt/slides/slide9.xml"/><Relationship Id="rId6" Type="http://schemas.openxmlformats.org/officeDocument/2006/relationships/slide" Target="/ppt/slides/slide1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slide" Target="/ppt/slides/slide10.xml"/><Relationship Id="rId5" Type="http://schemas.openxmlformats.org/officeDocument/2006/relationships/slide" Target="/ppt/slides/slide10.xml"/><Relationship Id="rId6" Type="http://schemas.openxmlformats.org/officeDocument/2006/relationships/slide" Target="/ppt/slides/slide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slide" Target="/ppt/slides/slide9.xml"/><Relationship Id="rId5" Type="http://schemas.openxmlformats.org/officeDocument/2006/relationships/slide" Target="/ppt/slides/slide10.xml"/><Relationship Id="rId6" Type="http://schemas.openxmlformats.org/officeDocument/2006/relationships/slide" Target="/ppt/slides/slide1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slide" Target="/ppt/slides/slide10.xml"/><Relationship Id="rId5" Type="http://schemas.openxmlformats.org/officeDocument/2006/relationships/slide" Target="/ppt/slides/slide9.xml"/><Relationship Id="rId6" Type="http://schemas.openxmlformats.org/officeDocument/2006/relationships/slide" Target="/ppt/slides/slide1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slide" Target="/ppt/slides/slide9.xml"/><Relationship Id="rId5" Type="http://schemas.openxmlformats.org/officeDocument/2006/relationships/slide" Target="/ppt/slides/slide10.xml"/><Relationship Id="rId6" Type="http://schemas.openxmlformats.org/officeDocument/2006/relationships/slide" Target="/ppt/slides/slide1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slide" Target="/ppt/slides/slide10.xml"/><Relationship Id="rId5" Type="http://schemas.openxmlformats.org/officeDocument/2006/relationships/slide" Target="/ppt/slides/slide10.xml"/><Relationship Id="rId6" Type="http://schemas.openxmlformats.org/officeDocument/2006/relationships/slide" Target="/ppt/slides/slide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slide" Target="/ppt/slides/slide9.xml"/><Relationship Id="rId5" Type="http://schemas.openxmlformats.org/officeDocument/2006/relationships/slide" Target="/ppt/slides/slide10.xml"/><Relationship Id="rId6" Type="http://schemas.openxmlformats.org/officeDocument/2006/relationships/slide" Target="/ppt/slides/slide1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Is this a Sh, Ch, or Th sound? </a:t>
            </a:r>
            <a:endParaRPr sz="60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b</a:t>
            </a:r>
            <a:r>
              <a:rPr lang="en">
                <a:latin typeface="Caveat"/>
                <a:ea typeface="Caveat"/>
                <a:cs typeface="Caveat"/>
                <a:sym typeface="Caveat"/>
              </a:rPr>
              <a:t>y : Kaylee Parrish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Try again 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625" y="526350"/>
            <a:ext cx="5618700" cy="4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30150" y="-734350"/>
            <a:ext cx="5712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9900"/>
                </a:highlight>
              </a:rPr>
              <a:t>Is this a Sh, Ch or Th sound?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100" y="724200"/>
            <a:ext cx="2491275" cy="34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1026450" y="1455075"/>
            <a:ext cx="1940100" cy="8910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263225" y="1579150"/>
            <a:ext cx="15003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</a:t>
            </a:r>
            <a:r>
              <a:rPr lang="en" sz="36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4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060275" y="2436400"/>
            <a:ext cx="1906200" cy="9363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376025" y="2636550"/>
            <a:ext cx="1274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</a:t>
            </a:r>
            <a:endParaRPr b="1" sz="3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043400" y="3570125"/>
            <a:ext cx="1906200" cy="9363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1404225" y="3773225"/>
            <a:ext cx="12183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</a:t>
            </a:r>
            <a:endParaRPr b="1" sz="3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-704525" y="112825"/>
            <a:ext cx="7494900" cy="9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6FA8DC"/>
                </a:highlight>
              </a:rPr>
              <a:t>Is this a Sh, Ch or Th sound?</a:t>
            </a:r>
            <a:endParaRPr>
              <a:highlight>
                <a:srgbClr val="6FA8DC"/>
              </a:highlight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525" y="1208313"/>
            <a:ext cx="3188975" cy="31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1188875" y="1296375"/>
            <a:ext cx="2030400" cy="913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503950" y="1504050"/>
            <a:ext cx="1139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chemeClr val="hlink"/>
                </a:solidFill>
                <a:highlight>
                  <a:srgbClr val="0000FF"/>
                </a:highlight>
                <a:latin typeface="Oswald"/>
                <a:ea typeface="Oswald"/>
                <a:cs typeface="Oswald"/>
                <a:sym typeface="Oswald"/>
                <a:hlinkClick action="ppaction://hlinksldjump" r:id="rId4"/>
              </a:rPr>
              <a:t>Ch</a:t>
            </a:r>
            <a:endParaRPr b="1" sz="3600">
              <a:highlight>
                <a:srgbClr val="0000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1143750" y="2430725"/>
            <a:ext cx="2075400" cy="10491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1640050" y="2695825"/>
            <a:ext cx="1139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chemeClr val="hlink"/>
                </a:solidFill>
                <a:highlight>
                  <a:srgbClr val="0000FF"/>
                </a:highlight>
                <a:latin typeface="Oswald"/>
                <a:ea typeface="Oswald"/>
                <a:cs typeface="Oswald"/>
                <a:sym typeface="Oswald"/>
                <a:hlinkClick action="ppaction://hlinksldjump" r:id="rId5"/>
              </a:rPr>
              <a:t>Th</a:t>
            </a:r>
            <a:r>
              <a:rPr b="1" lang="en" sz="3500">
                <a:highlight>
                  <a:srgbClr val="0000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b="1" sz="5500">
              <a:highlight>
                <a:srgbClr val="0000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234000" y="3700675"/>
            <a:ext cx="1940100" cy="9627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1414450" y="3914025"/>
            <a:ext cx="1511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chemeClr val="hlink"/>
                </a:solidFill>
                <a:highlight>
                  <a:srgbClr val="0000FF"/>
                </a:highlight>
                <a:latin typeface="Oswald"/>
                <a:ea typeface="Oswald"/>
                <a:cs typeface="Oswald"/>
                <a:sym typeface="Oswald"/>
                <a:hlinkClick action="ppaction://hlinksldjump" r:id="rId6"/>
              </a:rPr>
              <a:t>Sh</a:t>
            </a:r>
            <a:endParaRPr b="1" sz="3500">
              <a:highlight>
                <a:srgbClr val="0000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-545700" y="-251125"/>
            <a:ext cx="6750300" cy="11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3"/>
                </a:highlight>
              </a:rPr>
              <a:t>Is this a Sh, Ch or Th sound? </a:t>
            </a:r>
            <a:endParaRPr>
              <a:highlight>
                <a:schemeClr val="accent3"/>
              </a:highlight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104" y="812025"/>
            <a:ext cx="3129797" cy="35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864450" y="1211275"/>
            <a:ext cx="2131800" cy="1015200"/>
          </a:xfrm>
          <a:prstGeom prst="rect">
            <a:avLst/>
          </a:prstGeom>
          <a:solidFill>
            <a:srgbClr val="E147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511475" y="1500200"/>
            <a:ext cx="1218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</a:t>
            </a:r>
            <a:endParaRPr b="1" sz="44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908100" y="2492775"/>
            <a:ext cx="2131800" cy="1015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1511475" y="2619000"/>
            <a:ext cx="1218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Oswald"/>
                <a:ea typeface="Oswald"/>
                <a:cs typeface="Oswald"/>
                <a:sym typeface="Oswald"/>
                <a:hlinkClick action="ppaction://hlinksldjump" r:id="rId5"/>
              </a:rPr>
              <a:t>Ch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908100" y="3722225"/>
            <a:ext cx="2131800" cy="1015200"/>
          </a:xfrm>
          <a:prstGeom prst="rect">
            <a:avLst/>
          </a:prstGeom>
          <a:solidFill>
            <a:srgbClr val="FCB4E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691950" y="3959150"/>
            <a:ext cx="8121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Oswald"/>
                <a:ea typeface="Oswald"/>
                <a:cs typeface="Oswald"/>
                <a:sym typeface="Oswald"/>
                <a:hlinkClick action="ppaction://hlinksldjump" r:id="rId6"/>
              </a:rPr>
              <a:t>Sh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-379850" y="0"/>
            <a:ext cx="6920100" cy="9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Is this a Sh, Ch, or Th sound?</a:t>
            </a:r>
            <a:endParaRPr>
              <a:highlight>
                <a:srgbClr val="00FF00"/>
              </a:highlight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050" y="1154050"/>
            <a:ext cx="3265249" cy="32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1088425" y="1338850"/>
            <a:ext cx="1849500" cy="770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305150" y="1415925"/>
            <a:ext cx="9537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</a:t>
            </a:r>
            <a:endParaRPr b="1"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045225" y="2359850"/>
            <a:ext cx="1935900" cy="7707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1497925" y="2427275"/>
            <a:ext cx="10305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</a:t>
            </a:r>
            <a:endParaRPr b="1"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045225" y="3438625"/>
            <a:ext cx="1849500" cy="8844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1536325" y="3650575"/>
            <a:ext cx="7707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</a:t>
            </a:r>
            <a:endParaRPr b="1"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-485800" y="-105950"/>
            <a:ext cx="7035600" cy="12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00"/>
                </a:highlight>
              </a:rPr>
              <a:t>Is this a Sh, Ch, or Th sound?</a:t>
            </a:r>
            <a:endParaRPr>
              <a:highlight>
                <a:srgbClr val="FF0000"/>
              </a:highlight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275" y="1500875"/>
            <a:ext cx="3577750" cy="23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1107150" y="1500875"/>
            <a:ext cx="1290300" cy="5754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1347000" y="1451450"/>
            <a:ext cx="7671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</a:t>
            </a:r>
            <a:endParaRPr b="1" sz="3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1098450" y="2240475"/>
            <a:ext cx="1342500" cy="5754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1139850" y="2205450"/>
            <a:ext cx="1224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</a:t>
            </a:r>
            <a:endParaRPr b="1" sz="5600">
              <a:solidFill>
                <a:srgbClr val="F3F3F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107150" y="3077375"/>
            <a:ext cx="1290300" cy="5754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425300" y="3020650"/>
            <a:ext cx="688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</a:t>
            </a:r>
            <a:endParaRPr b="1" sz="3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30625" y="0"/>
            <a:ext cx="5802000" cy="9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Sh, Ch, or Th sound?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200" y="940050"/>
            <a:ext cx="3106750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999850" y="1249825"/>
            <a:ext cx="1951500" cy="817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1509400" y="1365200"/>
            <a:ext cx="10287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</a:t>
            </a:r>
            <a:r>
              <a:rPr b="1" lang="en" sz="3500"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990250" y="2316975"/>
            <a:ext cx="1951500" cy="967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240225" y="2499663"/>
            <a:ext cx="10767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</a:t>
            </a:r>
            <a:endParaRPr b="1"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067150" y="3566800"/>
            <a:ext cx="1874700" cy="9228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490175" y="3739850"/>
            <a:ext cx="1259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</a:t>
            </a:r>
            <a:endParaRPr b="1" sz="3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-397875" y="-812300"/>
            <a:ext cx="69066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9900FF"/>
                </a:highlight>
              </a:rPr>
              <a:t>Is this a Sh, Ch, or Th sound?</a:t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057" y="973907"/>
            <a:ext cx="3209500" cy="3508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1028700" y="1240200"/>
            <a:ext cx="1499700" cy="9423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1374800" y="1389300"/>
            <a:ext cx="9615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</a:t>
            </a:r>
            <a:endParaRPr b="1" sz="36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1028700" y="2374650"/>
            <a:ext cx="1499700" cy="9423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1336350" y="2538100"/>
            <a:ext cx="9615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</a:t>
            </a:r>
            <a:endParaRPr b="1" sz="36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1019250" y="3605275"/>
            <a:ext cx="1499700" cy="990300"/>
          </a:xfrm>
          <a:prstGeom prst="rect">
            <a:avLst/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1345975" y="3884075"/>
            <a:ext cx="8364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 u="sng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</a:t>
            </a:r>
            <a:endParaRPr b="1" sz="35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90250" y="1466350"/>
            <a:ext cx="2465100" cy="26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Good Job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275" y="139450"/>
            <a:ext cx="6688825" cy="48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