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44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1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4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1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687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39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83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5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0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4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41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0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64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1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AA53B5-6DC7-4FBC-B2BF-F763E465ECF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280227-4B15-4780-81E3-E08E0AADF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pbullying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DD34390-BB72-482C-8D73-495C13499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F7ACBD-1BAA-4CBC-A561-880B5E556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2C44967-F950-4471-9B8D-9EC21662D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87FA17-8CA2-4D2D-A487-23AABEAC8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99C403-7CD0-4DE9-A035-17312505D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905EA4F-1497-42D3-84C9-2E1973BE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619" y="3760257"/>
            <a:ext cx="9989677" cy="1418630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Bullying in our Schools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448" y="5345996"/>
            <a:ext cx="9603727" cy="5833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Kristen Hedge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Arkansas State University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062B71-C76E-495D-8314-1A1532AC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12FA30E6-61B4-456F-A377-38F9E3A66F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0" r="-1" b="2559"/>
          <a:stretch/>
        </p:blipFill>
        <p:spPr>
          <a:xfrm>
            <a:off x="2792242" y="1410208"/>
            <a:ext cx="6568068" cy="177749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7A3FF6-0F12-488B-A6E0-44B0E7CA4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262441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9280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Encouraging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20488"/>
            <a:ext cx="9601196" cy="3920351"/>
          </a:xfrm>
        </p:spPr>
        <p:txBody>
          <a:bodyPr numCol="2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Encourage students to report bullying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Although they may feel worried or depressed it needs to be reported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Inform them that if they do not report it the behavior could go 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Students can be: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Victims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Sad/Alone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Abused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Helpless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Bullies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Want to copy their friends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Think they are better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Bystanders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Do not want to get in trouble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Feel confused or worried</a:t>
            </a:r>
          </a:p>
          <a:p>
            <a:pPr lvl="2">
              <a:lnSpc>
                <a:spcPct val="90000"/>
              </a:lnSpc>
            </a:pPr>
            <a:endParaRPr lang="en-US" sz="20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62626"/>
                </a:solidFill>
              </a:rPr>
              <a:t>ALL STUDENTS NEED SUPPORT!!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F11E4-96E2-4BFE-9A86-48B26A2F1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167" y="937721"/>
            <a:ext cx="2007431" cy="105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31516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Bullying Training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 encourage all working in the school system go through bullying training</a:t>
            </a:r>
          </a:p>
          <a:p>
            <a:r>
              <a:rPr lang="en-US" sz="2400" dirty="0"/>
              <a:t>The course is a public health approach to bullying prevention through the use of long-term, community-wide prevention strategies</a:t>
            </a:r>
          </a:p>
          <a:p>
            <a:r>
              <a:rPr lang="en-US" sz="2400" dirty="0"/>
              <a:t>By completing this course you will have a better insight on how to deal with bullying inside as well as outside of the classroom or school setting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05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31945"/>
            <a:ext cx="9601196" cy="118379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www.stopbullying.gov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42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Bullying Affect Our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074" y="2643267"/>
            <a:ext cx="6195024" cy="302301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ea typeface="Verdana" panose="020B0604030504040204" pitchFamily="34" charset="0"/>
              </a:rPr>
              <a:t>Forty-nine percent of students in grades 4-12 have reported being bullied at school at least once per month.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</a:rPr>
              <a:t>Roughly thirty percent report being the bully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</a:rPr>
              <a:t>Bullying and Suicide are closely linked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</a:rPr>
              <a:t>Bullying can occur before, during, or after school hours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67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Behaviors in Your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566" y="2436914"/>
            <a:ext cx="8915400" cy="3904509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Assess to: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Know what’s going on-adults underestimate bullying because kids do not report it.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Target efforts-know the trend and types of bullying that happen at your school.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Measure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What information assessments provided</a:t>
            </a:r>
            <a:r>
              <a:rPr lang="en-US" sz="22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Frequency and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Adult and Peer response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Hot spot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School climate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Staff perceptions about bullying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Student perception of safety</a:t>
            </a:r>
          </a:p>
          <a:p>
            <a:pPr marL="457200" lvl="1" indent="0">
              <a:buNone/>
            </a:pPr>
            <a:r>
              <a:rPr lang="en-US" sz="2200" b="1" dirty="0"/>
              <a:t>By assessing students the school system will be able to target where the issue lies and get it resolved more quickly.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862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Bullying/ Behaviors to Look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628" y="2446317"/>
            <a:ext cx="9342970" cy="3889168"/>
          </a:xfrm>
        </p:spPr>
        <p:txBody>
          <a:bodyPr numCol="2">
            <a:noAutofit/>
          </a:bodyPr>
          <a:lstStyle/>
          <a:p>
            <a:r>
              <a:rPr lang="en-US" sz="1700" b="1" dirty="0"/>
              <a:t>Verbal</a:t>
            </a:r>
          </a:p>
          <a:p>
            <a:pPr lvl="1"/>
            <a:r>
              <a:rPr lang="en-US" sz="1700" dirty="0"/>
              <a:t>Name Calling</a:t>
            </a:r>
          </a:p>
          <a:p>
            <a:pPr lvl="1"/>
            <a:r>
              <a:rPr lang="en-US" sz="1700" dirty="0"/>
              <a:t>Teasing</a:t>
            </a:r>
          </a:p>
          <a:p>
            <a:pPr lvl="1"/>
            <a:r>
              <a:rPr lang="en-US" sz="1700" dirty="0"/>
              <a:t>Threats</a:t>
            </a:r>
          </a:p>
          <a:p>
            <a:pPr lvl="1"/>
            <a:r>
              <a:rPr lang="en-US" sz="1700" dirty="0"/>
              <a:t>Inappropriate comments</a:t>
            </a:r>
          </a:p>
          <a:p>
            <a:pPr indent="-285750"/>
            <a:r>
              <a:rPr lang="en-US" sz="1700" b="1" dirty="0"/>
              <a:t>Physical</a:t>
            </a:r>
          </a:p>
          <a:p>
            <a:pPr lvl="1"/>
            <a:r>
              <a:rPr lang="en-US" sz="1700" dirty="0"/>
              <a:t>Hitting/Kicking</a:t>
            </a:r>
          </a:p>
          <a:p>
            <a:pPr lvl="1"/>
            <a:r>
              <a:rPr lang="en-US" sz="1700" dirty="0"/>
              <a:t>Spitting</a:t>
            </a:r>
          </a:p>
          <a:p>
            <a:pPr lvl="1"/>
            <a:r>
              <a:rPr lang="en-US" sz="1700" dirty="0"/>
              <a:t>Hand gestures</a:t>
            </a:r>
          </a:p>
          <a:p>
            <a:pPr lvl="1"/>
            <a:r>
              <a:rPr lang="en-US" sz="1700" dirty="0"/>
              <a:t>Breaking other’s things</a:t>
            </a:r>
          </a:p>
          <a:p>
            <a:pPr indent="-285750"/>
            <a:r>
              <a:rPr lang="en-US" sz="1700" b="1" dirty="0"/>
              <a:t>Social</a:t>
            </a:r>
          </a:p>
          <a:p>
            <a:pPr lvl="1"/>
            <a:r>
              <a:rPr lang="en-US" sz="1700" dirty="0"/>
              <a:t>Leaving someone out on purpose</a:t>
            </a:r>
          </a:p>
          <a:p>
            <a:pPr lvl="1"/>
            <a:r>
              <a:rPr lang="en-US" sz="1700" dirty="0"/>
              <a:t>Spreading rumors</a:t>
            </a:r>
          </a:p>
          <a:p>
            <a:pPr lvl="1"/>
            <a:r>
              <a:rPr lang="en-US" sz="1700" dirty="0"/>
              <a:t>Embarrassing someone in public</a:t>
            </a:r>
          </a:p>
        </p:txBody>
      </p:sp>
    </p:spTree>
    <p:extLst>
      <p:ext uri="{BB962C8B-B14F-4D97-AF65-F5344CB8AC3E}">
        <p14:creationId xmlns:p14="http://schemas.microsoft.com/office/powerpoint/2010/main" val="37429707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220" y="2556932"/>
            <a:ext cx="8402780" cy="3318936"/>
          </a:xfrm>
        </p:spPr>
        <p:txBody>
          <a:bodyPr>
            <a:normAutofit/>
          </a:bodyPr>
          <a:lstStyle/>
          <a:p>
            <a:r>
              <a:rPr lang="en-US" sz="2000" dirty="0"/>
              <a:t>Create Fundraisers</a:t>
            </a:r>
          </a:p>
          <a:p>
            <a:r>
              <a:rPr lang="en-US" sz="2000" dirty="0"/>
              <a:t>Volunteer options for parents to become involved</a:t>
            </a:r>
          </a:p>
          <a:p>
            <a:r>
              <a:rPr lang="en-US" sz="2000" dirty="0"/>
              <a:t>School Safety Committee</a:t>
            </a:r>
          </a:p>
          <a:p>
            <a:r>
              <a:rPr lang="en-US" sz="2000" dirty="0"/>
              <a:t>Campaign for Bullying</a:t>
            </a:r>
          </a:p>
          <a:p>
            <a:r>
              <a:rPr lang="en-US" sz="2000" dirty="0"/>
              <a:t>Make objectives clear and known for EVERYONE</a:t>
            </a:r>
          </a:p>
        </p:txBody>
      </p:sp>
    </p:spTree>
    <p:extLst>
      <p:ext uri="{BB962C8B-B14F-4D97-AF65-F5344CB8AC3E}">
        <p14:creationId xmlns:p14="http://schemas.microsoft.com/office/powerpoint/2010/main" val="2729442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76" y="890649"/>
            <a:ext cx="9514448" cy="1280890"/>
          </a:xfrm>
        </p:spPr>
        <p:txBody>
          <a:bodyPr/>
          <a:lstStyle/>
          <a:p>
            <a:r>
              <a:rPr lang="en-US" dirty="0"/>
              <a:t>Targeting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442" y="2375589"/>
            <a:ext cx="8915400" cy="3858955"/>
          </a:xfrm>
        </p:spPr>
        <p:txBody>
          <a:bodyPr>
            <a:noAutofit/>
          </a:bodyPr>
          <a:lstStyle/>
          <a:p>
            <a:r>
              <a:rPr lang="en-US" sz="1600" dirty="0"/>
              <a:t>Once behaviors have been identified it is time to implement plans</a:t>
            </a:r>
          </a:p>
          <a:p>
            <a:r>
              <a:rPr lang="en-US" sz="1600" dirty="0"/>
              <a:t>Create the following:</a:t>
            </a:r>
          </a:p>
          <a:p>
            <a:pPr lvl="1"/>
            <a:r>
              <a:rPr lang="en-US" sz="1600" dirty="0"/>
              <a:t>Code-of-conduct</a:t>
            </a:r>
          </a:p>
          <a:p>
            <a:pPr lvl="1"/>
            <a:r>
              <a:rPr lang="en-US" sz="1600" dirty="0"/>
              <a:t>Mission statement</a:t>
            </a:r>
          </a:p>
          <a:p>
            <a:pPr lvl="2"/>
            <a:r>
              <a:rPr lang="en-US" sz="1600" dirty="0"/>
              <a:t>Establishes the school’s vision. Everyone should know how they personally aid in achieving this goal.</a:t>
            </a:r>
          </a:p>
          <a:p>
            <a:pPr lvl="1"/>
            <a:r>
              <a:rPr lang="en-US" sz="1600" dirty="0"/>
              <a:t>Class rules</a:t>
            </a:r>
          </a:p>
          <a:p>
            <a:pPr lvl="1"/>
            <a:r>
              <a:rPr lang="en-US" sz="1600" dirty="0"/>
              <a:t>Bullying report system</a:t>
            </a:r>
          </a:p>
          <a:p>
            <a:pPr lvl="1"/>
            <a:r>
              <a:rPr lang="en-US" sz="1600" dirty="0"/>
              <a:t>School-wide rules</a:t>
            </a:r>
          </a:p>
          <a:p>
            <a:pPr lvl="2"/>
            <a:r>
              <a:rPr lang="en-US" sz="1600" dirty="0"/>
              <a:t>Make sure these rules are in line with Arkansas state laws. </a:t>
            </a:r>
          </a:p>
          <a:p>
            <a:pPr lvl="2"/>
            <a:r>
              <a:rPr lang="en-US" sz="1600" dirty="0"/>
              <a:t>Involve students and parents when establishing these rules.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09450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EVERYONE</a:t>
            </a:r>
          </a:p>
          <a:p>
            <a:r>
              <a:rPr lang="en-US" sz="2400" dirty="0"/>
              <a:t>Janitors, Counselors, Teachers, Bus Drivers, Students, Visitors</a:t>
            </a:r>
          </a:p>
          <a:p>
            <a:r>
              <a:rPr lang="en-US" sz="2400" dirty="0"/>
              <a:t>All school staff should be trained to enforce rules and expectations</a:t>
            </a:r>
          </a:p>
          <a:p>
            <a:r>
              <a:rPr lang="en-US" sz="2400" dirty="0"/>
              <a:t>Everyone is required to report instances of bullying immediately through our report system</a:t>
            </a:r>
          </a:p>
          <a:p>
            <a:r>
              <a:rPr lang="en-US" sz="2400" dirty="0"/>
              <a:t>Be more than just a bystander</a:t>
            </a:r>
          </a:p>
        </p:txBody>
      </p:sp>
    </p:spTree>
    <p:extLst>
      <p:ext uri="{BB962C8B-B14F-4D97-AF65-F5344CB8AC3E}">
        <p14:creationId xmlns:p14="http://schemas.microsoft.com/office/powerpoint/2010/main" val="1411515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What We Can Do As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Add bullying prevention into curriculum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Constantly be aware of behaviors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Intervene immediately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Educate students and parents on the effects of bullying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Enforce the rules/consequences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NEVER LET IT SLIDE</a:t>
            </a:r>
          </a:p>
        </p:txBody>
      </p:sp>
      <p:pic>
        <p:nvPicPr>
          <p:cNvPr id="1026" name="Picture 2" descr="Image result for teachers and bullying">
            <a:extLst>
              <a:ext uri="{FF2B5EF4-FFF2-40B4-BE49-F238E27FC236}">
                <a16:creationId xmlns:a16="http://schemas.microsoft.com/office/drawing/2014/main" id="{381740EF-C830-4E6F-96CB-747108CC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061" y="2556932"/>
            <a:ext cx="3785151" cy="3094360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531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a Safe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Not only should the school as a whole feel welcoming but so should individual classrooms</a:t>
            </a:r>
          </a:p>
          <a:p>
            <a:r>
              <a:rPr lang="en-US" sz="2000" dirty="0"/>
              <a:t>Create a safe haven for students that are being bullied or are the bullies</a:t>
            </a:r>
          </a:p>
          <a:p>
            <a:r>
              <a:rPr lang="en-US" sz="2000" dirty="0"/>
              <a:t>Provide students with care and help them with what they are dealing with</a:t>
            </a:r>
          </a:p>
          <a:p>
            <a:r>
              <a:rPr lang="en-US" sz="2000" dirty="0"/>
              <a:t>Classrooms should be a positive place where learning happens and NOT bullying</a:t>
            </a:r>
          </a:p>
          <a:p>
            <a:r>
              <a:rPr lang="en-US" sz="2000" dirty="0"/>
              <a:t>Create a bully free zone where students feel safe and welcomed</a:t>
            </a:r>
          </a:p>
        </p:txBody>
      </p:sp>
    </p:spTree>
    <p:extLst>
      <p:ext uri="{BB962C8B-B14F-4D97-AF65-F5344CB8AC3E}">
        <p14:creationId xmlns:p14="http://schemas.microsoft.com/office/powerpoint/2010/main" val="24347635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558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Britannic Bold</vt:lpstr>
      <vt:lpstr>Garamond</vt:lpstr>
      <vt:lpstr>Verdana</vt:lpstr>
      <vt:lpstr>Organic</vt:lpstr>
      <vt:lpstr>Bullying in our Schools </vt:lpstr>
      <vt:lpstr>How Does Bullying Affect Our School?</vt:lpstr>
      <vt:lpstr>Assess Behaviors in Your School</vt:lpstr>
      <vt:lpstr>Types of Bullying/ Behaviors to Look For</vt:lpstr>
      <vt:lpstr>Community Involvement</vt:lpstr>
      <vt:lpstr>Targeting</vt:lpstr>
      <vt:lpstr>Who is Involved?</vt:lpstr>
      <vt:lpstr>What We Can Do As Teachers</vt:lpstr>
      <vt:lpstr>Providing a Safe Environment</vt:lpstr>
      <vt:lpstr>Encouraging Students</vt:lpstr>
      <vt:lpstr>Bullying Training Center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 in our Schools</dc:title>
  <dc:creator>Kristen Hedge</dc:creator>
  <cp:lastModifiedBy>Kristen Hedge</cp:lastModifiedBy>
  <cp:revision>3</cp:revision>
  <dcterms:created xsi:type="dcterms:W3CDTF">2019-11-13T16:19:53Z</dcterms:created>
  <dcterms:modified xsi:type="dcterms:W3CDTF">2019-11-13T16:39:43Z</dcterms:modified>
</cp:coreProperties>
</file>