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211107E-8DCF-4B98-8722-D23FE2EE069F}" type="datetimeFigureOut">
              <a:rPr lang="en-US" smtClean="0"/>
              <a:t>10/30/2018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70E801A-2D7A-404F-9582-D8C72FAE0171}"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0567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1107E-8DCF-4B98-8722-D23FE2EE069F}"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E801A-2D7A-404F-9582-D8C72FAE0171}" type="slidenum">
              <a:rPr lang="en-US" smtClean="0"/>
              <a:t>‹#›</a:t>
            </a:fld>
            <a:endParaRPr lang="en-US"/>
          </a:p>
        </p:txBody>
      </p:sp>
    </p:spTree>
    <p:extLst>
      <p:ext uri="{BB962C8B-B14F-4D97-AF65-F5344CB8AC3E}">
        <p14:creationId xmlns:p14="http://schemas.microsoft.com/office/powerpoint/2010/main" val="388130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1107E-8DCF-4B98-8722-D23FE2EE069F}"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E801A-2D7A-404F-9582-D8C72FAE0171}" type="slidenum">
              <a:rPr lang="en-US" smtClean="0"/>
              <a:t>‹#›</a:t>
            </a:fld>
            <a:endParaRPr lang="en-US"/>
          </a:p>
        </p:txBody>
      </p:sp>
    </p:spTree>
    <p:extLst>
      <p:ext uri="{BB962C8B-B14F-4D97-AF65-F5344CB8AC3E}">
        <p14:creationId xmlns:p14="http://schemas.microsoft.com/office/powerpoint/2010/main" val="197426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1107E-8DCF-4B98-8722-D23FE2EE069F}"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E801A-2D7A-404F-9582-D8C72FAE0171}" type="slidenum">
              <a:rPr lang="en-US" smtClean="0"/>
              <a:t>‹#›</a:t>
            </a:fld>
            <a:endParaRPr lang="en-US"/>
          </a:p>
        </p:txBody>
      </p:sp>
    </p:spTree>
    <p:extLst>
      <p:ext uri="{BB962C8B-B14F-4D97-AF65-F5344CB8AC3E}">
        <p14:creationId xmlns:p14="http://schemas.microsoft.com/office/powerpoint/2010/main" val="2068633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211107E-8DCF-4B98-8722-D23FE2EE069F}" type="datetimeFigureOut">
              <a:rPr lang="en-US" smtClean="0"/>
              <a:t>10/30/2018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70E801A-2D7A-404F-9582-D8C72FAE0171}"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1498947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11107E-8DCF-4B98-8722-D23FE2EE069F}"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E801A-2D7A-404F-9582-D8C72FAE0171}" type="slidenum">
              <a:rPr lang="en-US" smtClean="0"/>
              <a:t>‹#›</a:t>
            </a:fld>
            <a:endParaRPr lang="en-US"/>
          </a:p>
        </p:txBody>
      </p:sp>
    </p:spTree>
    <p:extLst>
      <p:ext uri="{BB962C8B-B14F-4D97-AF65-F5344CB8AC3E}">
        <p14:creationId xmlns:p14="http://schemas.microsoft.com/office/powerpoint/2010/main" val="171767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11107E-8DCF-4B98-8722-D23FE2EE069F}" type="datetimeFigureOut">
              <a:rPr lang="en-US" smtClean="0"/>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0E801A-2D7A-404F-9582-D8C72FAE0171}" type="slidenum">
              <a:rPr lang="en-US" smtClean="0"/>
              <a:t>‹#›</a:t>
            </a:fld>
            <a:endParaRPr lang="en-US"/>
          </a:p>
        </p:txBody>
      </p:sp>
    </p:spTree>
    <p:extLst>
      <p:ext uri="{BB962C8B-B14F-4D97-AF65-F5344CB8AC3E}">
        <p14:creationId xmlns:p14="http://schemas.microsoft.com/office/powerpoint/2010/main" val="169042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11107E-8DCF-4B98-8722-D23FE2EE069F}" type="datetimeFigureOut">
              <a:rPr lang="en-US" smtClean="0"/>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0E801A-2D7A-404F-9582-D8C72FAE0171}" type="slidenum">
              <a:rPr lang="en-US" smtClean="0"/>
              <a:t>‹#›</a:t>
            </a:fld>
            <a:endParaRPr lang="en-US"/>
          </a:p>
        </p:txBody>
      </p:sp>
    </p:spTree>
    <p:extLst>
      <p:ext uri="{BB962C8B-B14F-4D97-AF65-F5344CB8AC3E}">
        <p14:creationId xmlns:p14="http://schemas.microsoft.com/office/powerpoint/2010/main" val="1955843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1107E-8DCF-4B98-8722-D23FE2EE069F}" type="datetimeFigureOut">
              <a:rPr lang="en-US" smtClean="0"/>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0E801A-2D7A-404F-9582-D8C72FAE0171}" type="slidenum">
              <a:rPr lang="en-US" smtClean="0"/>
              <a:t>‹#›</a:t>
            </a:fld>
            <a:endParaRPr lang="en-US"/>
          </a:p>
        </p:txBody>
      </p:sp>
    </p:spTree>
    <p:extLst>
      <p:ext uri="{BB962C8B-B14F-4D97-AF65-F5344CB8AC3E}">
        <p14:creationId xmlns:p14="http://schemas.microsoft.com/office/powerpoint/2010/main" val="381748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211107E-8DCF-4B98-8722-D23FE2EE069F}" type="datetimeFigureOut">
              <a:rPr lang="en-US" smtClean="0"/>
              <a:t>10/30/2018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70E801A-2D7A-404F-9582-D8C72FAE0171}"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042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211107E-8DCF-4B98-8722-D23FE2EE069F}" type="datetimeFigureOut">
              <a:rPr lang="en-US" smtClean="0"/>
              <a:t>10/30/2018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70E801A-2D7A-404F-9582-D8C72FAE0171}"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224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211107E-8DCF-4B98-8722-D23FE2EE069F}" type="datetimeFigureOut">
              <a:rPr lang="en-US" smtClean="0"/>
              <a:t>10/30/2018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70E801A-2D7A-404F-9582-D8C72FAE0171}"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3928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kingschoollibrary.blogspot.com/2011/11/new-picture-books.html" TargetMode="External"/><Relationship Id="rId7" Type="http://schemas.openxmlformats.org/officeDocument/2006/relationships/hyperlink" Target="http://eduscapes.com/materials/6.htm" TargetMode="Externa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jolleyonmovies.wordpress.com/2011/07/02/ella-enchanted/"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hyperlink" Target="http://disneyportugal.wordpress.com/2009/05/23/tempo-da-disney-%E2%80%93-12%C2%AA-edicao/" TargetMode="External"/><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hyperlink" Target="https://teresajusino.wordpress.com/tag/writing-life" TargetMode="Externa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hyperlink" Target="http://www.flickr.com/photos/expressmonorail/5499757278/"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amommasview.wordpress.com/2015/05/06/behind-the-facade/"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khwiki.com/Prince_Charming" TargetMode="External"/><Relationship Id="rId7" Type="http://schemas.openxmlformats.org/officeDocument/2006/relationships/hyperlink" Target="http://www.marylandpinkandgreen.com/2011_04_01_archive.html"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hyperlink" Target="https://www.khwiki.com/Lady_Tremaine" TargetMode="External"/><Relationship Id="rId4" Type="http://schemas.openxmlformats.org/officeDocument/2006/relationships/image" Target="../media/image4.png"/><Relationship Id="rId9" Type="http://schemas.openxmlformats.org/officeDocument/2006/relationships/hyperlink" Target="http://rigvedawiki.net/%C3%AB%C2%94%C2%94%C3%AC%C2%A6%C2%88%C3%AB%C2%8B%C2%88%20%C3%AD%C2%94%C2%84%C3%AB%C2%A6%C2%B0%C3%AC%C2%84%C2%B8%C3%AC%C2%8A%C2%A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nanquin.blogspot.com/2012/05/pezao-pero-no-mucho.html"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www.serving-pink-lemonade.com/2015/04/cinderella.html"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thequeenishere.blogspot.com/2008/11/on-godmotherhood.html" TargetMode="External"/><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hyperlink" Target="http://www.pngall.com/cinderella"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www.pngall.com/cinderella"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yellowmeansgo.tumblr.com/post/3795010902/cinderella-story-kokology-16"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rwalker.deviantart.com/art/Cinderella-Wedding-Dress-453704123"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644D-9436-4F98-9507-BFD80C6D2B5C}"/>
              </a:ext>
            </a:extLst>
          </p:cNvPr>
          <p:cNvSpPr>
            <a:spLocks noGrp="1"/>
          </p:cNvSpPr>
          <p:nvPr>
            <p:ph type="ctrTitle"/>
          </p:nvPr>
        </p:nvSpPr>
        <p:spPr/>
        <p:txBody>
          <a:bodyPr/>
          <a:lstStyle/>
          <a:p>
            <a:r>
              <a:rPr lang="en-US" dirty="0"/>
              <a:t>STORY ELEMENTS</a:t>
            </a:r>
          </a:p>
        </p:txBody>
      </p:sp>
      <p:sp>
        <p:nvSpPr>
          <p:cNvPr id="3" name="Subtitle 2">
            <a:extLst>
              <a:ext uri="{FF2B5EF4-FFF2-40B4-BE49-F238E27FC236}">
                <a16:creationId xmlns:a16="http://schemas.microsoft.com/office/drawing/2014/main" id="{88675A15-B0D7-44F2-90B4-076B14556B9A}"/>
              </a:ext>
            </a:extLst>
          </p:cNvPr>
          <p:cNvSpPr>
            <a:spLocks noGrp="1"/>
          </p:cNvSpPr>
          <p:nvPr>
            <p:ph type="subTitle" idx="1"/>
          </p:nvPr>
        </p:nvSpPr>
        <p:spPr/>
        <p:txBody>
          <a:bodyPr/>
          <a:lstStyle/>
          <a:p>
            <a:r>
              <a:rPr lang="en-US" dirty="0"/>
              <a:t>In Cinderella</a:t>
            </a:r>
          </a:p>
          <a:p>
            <a:r>
              <a:rPr lang="en-US" dirty="0"/>
              <a:t>Ms. </a:t>
            </a:r>
            <a:r>
              <a:rPr lang="en-US" dirty="0" err="1"/>
              <a:t>Springhart’s</a:t>
            </a:r>
            <a:r>
              <a:rPr lang="en-US" dirty="0"/>
              <a:t> 1</a:t>
            </a:r>
            <a:r>
              <a:rPr lang="en-US" baseline="30000" dirty="0"/>
              <a:t>st</a:t>
            </a:r>
            <a:r>
              <a:rPr lang="en-US" dirty="0"/>
              <a:t> grade classroom</a:t>
            </a:r>
          </a:p>
        </p:txBody>
      </p:sp>
    </p:spTree>
    <p:extLst>
      <p:ext uri="{BB962C8B-B14F-4D97-AF65-F5344CB8AC3E}">
        <p14:creationId xmlns:p14="http://schemas.microsoft.com/office/powerpoint/2010/main" val="311470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2961-7E24-4250-92D1-E477EAC3A989}"/>
              </a:ext>
            </a:extLst>
          </p:cNvPr>
          <p:cNvSpPr>
            <a:spLocks noGrp="1"/>
          </p:cNvSpPr>
          <p:nvPr>
            <p:ph type="title"/>
          </p:nvPr>
        </p:nvSpPr>
        <p:spPr>
          <a:xfrm>
            <a:off x="1371600" y="685800"/>
            <a:ext cx="9601200" cy="877957"/>
          </a:xfrm>
        </p:spPr>
        <p:txBody>
          <a:bodyPr/>
          <a:lstStyle/>
          <a:p>
            <a:r>
              <a:rPr lang="en-US" dirty="0">
                <a:latin typeface="Comic Sans MS" panose="030F0702030302020204" pitchFamily="66" charset="0"/>
              </a:rPr>
              <a:t>Other Cinderella Stories….</a:t>
            </a:r>
          </a:p>
        </p:txBody>
      </p:sp>
      <p:pic>
        <p:nvPicPr>
          <p:cNvPr id="5" name="Picture 4">
            <a:extLst>
              <a:ext uri="{FF2B5EF4-FFF2-40B4-BE49-F238E27FC236}">
                <a16:creationId xmlns:a16="http://schemas.microsoft.com/office/drawing/2014/main" id="{C5607FAD-6C6A-411D-AC17-4AEEB0B1E37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18691">
            <a:off x="1280491" y="1785178"/>
            <a:ext cx="3378598" cy="3038613"/>
          </a:xfrm>
          <a:prstGeom prst="rect">
            <a:avLst/>
          </a:prstGeom>
        </p:spPr>
      </p:pic>
      <p:pic>
        <p:nvPicPr>
          <p:cNvPr id="8" name="Picture 7" descr="A person sitting in front of a sign&#10;&#10;Description generated with high confidence">
            <a:extLst>
              <a:ext uri="{FF2B5EF4-FFF2-40B4-BE49-F238E27FC236}">
                <a16:creationId xmlns:a16="http://schemas.microsoft.com/office/drawing/2014/main" id="{FE3B4B95-0B9A-4192-9CCD-0EEBB775EBE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67940" y="2967406"/>
            <a:ext cx="2445752" cy="3695976"/>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1AC00B11-3F92-4AF6-A13D-C35041F7452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21177487">
            <a:off x="8414201" y="1957114"/>
            <a:ext cx="2590476" cy="3174603"/>
          </a:xfrm>
          <a:prstGeom prst="rect">
            <a:avLst/>
          </a:prstGeom>
        </p:spPr>
      </p:pic>
    </p:spTree>
    <p:extLst>
      <p:ext uri="{BB962C8B-B14F-4D97-AF65-F5344CB8AC3E}">
        <p14:creationId xmlns:p14="http://schemas.microsoft.com/office/powerpoint/2010/main" val="1350669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A04F-0E9D-41DE-B55F-15FEC3C57B6F}"/>
              </a:ext>
            </a:extLst>
          </p:cNvPr>
          <p:cNvSpPr>
            <a:spLocks noGrp="1"/>
          </p:cNvSpPr>
          <p:nvPr>
            <p:ph type="title"/>
          </p:nvPr>
        </p:nvSpPr>
        <p:spPr>
          <a:xfrm>
            <a:off x="1371600" y="685800"/>
            <a:ext cx="9601200" cy="983974"/>
          </a:xfrm>
        </p:spPr>
        <p:txBody>
          <a:bodyPr/>
          <a:lstStyle/>
          <a:p>
            <a:r>
              <a:rPr lang="en-US" dirty="0">
                <a:latin typeface="Comic Sans MS" panose="030F0702030302020204" pitchFamily="66" charset="0"/>
              </a:rPr>
              <a:t>More loveable Cinderella characters</a:t>
            </a:r>
          </a:p>
        </p:txBody>
      </p:sp>
      <p:pic>
        <p:nvPicPr>
          <p:cNvPr id="5" name="Picture 4" descr="A picture containing indoor&#10;&#10;Description generated with very high confidence">
            <a:extLst>
              <a:ext uri="{FF2B5EF4-FFF2-40B4-BE49-F238E27FC236}">
                <a16:creationId xmlns:a16="http://schemas.microsoft.com/office/drawing/2014/main" id="{A1EF0E60-6ABD-407E-8A71-89E933CE20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1339207">
            <a:off x="1321442" y="1828281"/>
            <a:ext cx="4291426" cy="2860951"/>
          </a:xfrm>
          <a:prstGeom prst="rect">
            <a:avLst/>
          </a:prstGeom>
        </p:spPr>
      </p:pic>
      <p:pic>
        <p:nvPicPr>
          <p:cNvPr id="8" name="Picture 7" descr="A picture containing indoor, table, wall, sitting&#10;&#10;Description generated with high confidence">
            <a:extLst>
              <a:ext uri="{FF2B5EF4-FFF2-40B4-BE49-F238E27FC236}">
                <a16:creationId xmlns:a16="http://schemas.microsoft.com/office/drawing/2014/main" id="{6816E33D-ABDC-4E88-A07A-87B10DBD2DC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6000" y="2957269"/>
            <a:ext cx="5671409" cy="3780939"/>
          </a:xfrm>
          <a:prstGeom prst="rect">
            <a:avLst/>
          </a:prstGeom>
        </p:spPr>
      </p:pic>
    </p:spTree>
    <p:extLst>
      <p:ext uri="{BB962C8B-B14F-4D97-AF65-F5344CB8AC3E}">
        <p14:creationId xmlns:p14="http://schemas.microsoft.com/office/powerpoint/2010/main" val="33895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1495-5673-4E42-B093-CC0D5BCCEEF2}"/>
              </a:ext>
            </a:extLst>
          </p:cNvPr>
          <p:cNvSpPr>
            <a:spLocks noGrp="1"/>
          </p:cNvSpPr>
          <p:nvPr>
            <p:ph type="title"/>
          </p:nvPr>
        </p:nvSpPr>
        <p:spPr>
          <a:xfrm>
            <a:off x="1295400" y="460513"/>
            <a:ext cx="9601200" cy="1485900"/>
          </a:xfrm>
        </p:spPr>
        <p:txBody>
          <a:bodyPr>
            <a:normAutofit/>
          </a:bodyPr>
          <a:lstStyle/>
          <a:p>
            <a:r>
              <a:rPr lang="en-US" sz="5400" dirty="0">
                <a:latin typeface="Comic Sans MS" panose="030F0702030302020204" pitchFamily="66" charset="0"/>
              </a:rPr>
              <a:t>Setting</a:t>
            </a:r>
          </a:p>
        </p:txBody>
      </p:sp>
      <p:pic>
        <p:nvPicPr>
          <p:cNvPr id="5" name="Content Placeholder 4">
            <a:extLst>
              <a:ext uri="{FF2B5EF4-FFF2-40B4-BE49-F238E27FC236}">
                <a16:creationId xmlns:a16="http://schemas.microsoft.com/office/drawing/2014/main" id="{0CA5C39F-CE6C-4228-B017-33A0966CAD5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7896" y="1635630"/>
            <a:ext cx="5595230" cy="3706840"/>
          </a:xfrm>
        </p:spPr>
      </p:pic>
      <p:pic>
        <p:nvPicPr>
          <p:cNvPr id="8" name="Picture 7">
            <a:extLst>
              <a:ext uri="{FF2B5EF4-FFF2-40B4-BE49-F238E27FC236}">
                <a16:creationId xmlns:a16="http://schemas.microsoft.com/office/drawing/2014/main" id="{45CB5329-9EE4-4D17-9525-EB7BF00B443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78864" y="1105543"/>
            <a:ext cx="4125240" cy="2578275"/>
          </a:xfrm>
          <a:prstGeom prst="rect">
            <a:avLst/>
          </a:prstGeom>
        </p:spPr>
      </p:pic>
      <p:sp>
        <p:nvSpPr>
          <p:cNvPr id="10" name="TextBox 9">
            <a:extLst>
              <a:ext uri="{FF2B5EF4-FFF2-40B4-BE49-F238E27FC236}">
                <a16:creationId xmlns:a16="http://schemas.microsoft.com/office/drawing/2014/main" id="{DF505053-50F8-40D0-A9BC-C216857954A8}"/>
              </a:ext>
            </a:extLst>
          </p:cNvPr>
          <p:cNvSpPr txBox="1"/>
          <p:nvPr/>
        </p:nvSpPr>
        <p:spPr>
          <a:xfrm>
            <a:off x="6877878" y="4240696"/>
            <a:ext cx="5075583" cy="1200329"/>
          </a:xfrm>
          <a:prstGeom prst="rect">
            <a:avLst/>
          </a:prstGeom>
          <a:noFill/>
        </p:spPr>
        <p:txBody>
          <a:bodyPr wrap="square" rtlCol="0">
            <a:spAutoFit/>
          </a:bodyPr>
          <a:lstStyle/>
          <a:p>
            <a:r>
              <a:rPr lang="en-US" dirty="0"/>
              <a:t>The setting in a story is where the story takes place.  In Cinderella, the setting is the royal kingdom with the castle, the king, and the prince.  It is a fictional place, which means it is not real.  </a:t>
            </a:r>
          </a:p>
        </p:txBody>
      </p:sp>
    </p:spTree>
    <p:extLst>
      <p:ext uri="{BB962C8B-B14F-4D97-AF65-F5344CB8AC3E}">
        <p14:creationId xmlns:p14="http://schemas.microsoft.com/office/powerpoint/2010/main" val="164104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C851-1300-4071-9364-BB363D05703E}"/>
              </a:ext>
            </a:extLst>
          </p:cNvPr>
          <p:cNvSpPr>
            <a:spLocks noGrp="1"/>
          </p:cNvSpPr>
          <p:nvPr>
            <p:ph type="title"/>
          </p:nvPr>
        </p:nvSpPr>
        <p:spPr/>
        <p:txBody>
          <a:bodyPr/>
          <a:lstStyle/>
          <a:p>
            <a:r>
              <a:rPr lang="en-US" dirty="0">
                <a:latin typeface="Comic Sans MS" panose="030F0702030302020204" pitchFamily="66" charset="0"/>
              </a:rPr>
              <a:t>Characters</a:t>
            </a:r>
          </a:p>
        </p:txBody>
      </p:sp>
      <p:sp>
        <p:nvSpPr>
          <p:cNvPr id="3" name="Content Placeholder 2">
            <a:extLst>
              <a:ext uri="{FF2B5EF4-FFF2-40B4-BE49-F238E27FC236}">
                <a16:creationId xmlns:a16="http://schemas.microsoft.com/office/drawing/2014/main" id="{17B4D274-CE82-44FC-8B28-365374AE73D8}"/>
              </a:ext>
            </a:extLst>
          </p:cNvPr>
          <p:cNvSpPr>
            <a:spLocks noGrp="1"/>
          </p:cNvSpPr>
          <p:nvPr>
            <p:ph idx="1"/>
          </p:nvPr>
        </p:nvSpPr>
        <p:spPr>
          <a:xfrm>
            <a:off x="1371600" y="1797326"/>
            <a:ext cx="9601200" cy="748748"/>
          </a:xfrm>
        </p:spPr>
        <p:txBody>
          <a:bodyPr/>
          <a:lstStyle/>
          <a:p>
            <a:r>
              <a:rPr lang="en-US" dirty="0"/>
              <a:t>The characters are the people in the story.  In Cinderella, here are some of the characters:</a:t>
            </a:r>
          </a:p>
        </p:txBody>
      </p:sp>
      <p:pic>
        <p:nvPicPr>
          <p:cNvPr id="8" name="Picture 7" descr="A person wearing a costume&#10;&#10;Description generated with high confidence">
            <a:extLst>
              <a:ext uri="{FF2B5EF4-FFF2-40B4-BE49-F238E27FC236}">
                <a16:creationId xmlns:a16="http://schemas.microsoft.com/office/drawing/2014/main" id="{6F4FBAB8-EB11-4441-A868-0D00635ECB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38856" y="2879988"/>
            <a:ext cx="1083466" cy="3474898"/>
          </a:xfrm>
          <a:prstGeom prst="rect">
            <a:avLst/>
          </a:prstGeom>
        </p:spPr>
      </p:pic>
      <p:pic>
        <p:nvPicPr>
          <p:cNvPr id="11" name="Picture 10" descr="A person wearing a purple dress&#10;&#10;Description generated with very high confidence">
            <a:extLst>
              <a:ext uri="{FF2B5EF4-FFF2-40B4-BE49-F238E27FC236}">
                <a16:creationId xmlns:a16="http://schemas.microsoft.com/office/drawing/2014/main" id="{CF709831-07A7-4869-AD09-02D5A085317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89896" y="2879988"/>
            <a:ext cx="1259650" cy="3474898"/>
          </a:xfrm>
          <a:prstGeom prst="rect">
            <a:avLst/>
          </a:prstGeom>
        </p:spPr>
      </p:pic>
      <p:pic>
        <p:nvPicPr>
          <p:cNvPr id="14" name="Picture 13">
            <a:extLst>
              <a:ext uri="{FF2B5EF4-FFF2-40B4-BE49-F238E27FC236}">
                <a16:creationId xmlns:a16="http://schemas.microsoft.com/office/drawing/2014/main" id="{7D15D2DB-911B-461F-A05B-6B295D27EBA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312143" y="3253409"/>
            <a:ext cx="3226266" cy="3367048"/>
          </a:xfrm>
          <a:prstGeom prst="rect">
            <a:avLst/>
          </a:prstGeom>
        </p:spPr>
      </p:pic>
      <p:pic>
        <p:nvPicPr>
          <p:cNvPr id="17" name="Picture 16" descr="A blue and white dress&#10;&#10;Description generated with very high confidence">
            <a:extLst>
              <a:ext uri="{FF2B5EF4-FFF2-40B4-BE49-F238E27FC236}">
                <a16:creationId xmlns:a16="http://schemas.microsoft.com/office/drawing/2014/main" id="{3ED4860A-2889-4774-9491-62F2069B4C0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747045" y="3134967"/>
            <a:ext cx="2565294" cy="3253409"/>
          </a:xfrm>
          <a:prstGeom prst="rect">
            <a:avLst/>
          </a:prstGeom>
        </p:spPr>
      </p:pic>
    </p:spTree>
    <p:extLst>
      <p:ext uri="{BB962C8B-B14F-4D97-AF65-F5344CB8AC3E}">
        <p14:creationId xmlns:p14="http://schemas.microsoft.com/office/powerpoint/2010/main" val="782572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DA38-20F5-4D78-BD4C-636E6F7F3E81}"/>
              </a:ext>
            </a:extLst>
          </p:cNvPr>
          <p:cNvSpPr>
            <a:spLocks noGrp="1"/>
          </p:cNvSpPr>
          <p:nvPr>
            <p:ph type="title"/>
          </p:nvPr>
        </p:nvSpPr>
        <p:spPr/>
        <p:txBody>
          <a:bodyPr/>
          <a:lstStyle/>
          <a:p>
            <a:r>
              <a:rPr lang="en-US" dirty="0">
                <a:latin typeface="Comic Sans MS" panose="030F0702030302020204" pitchFamily="66" charset="0"/>
              </a:rPr>
              <a:t>Theme</a:t>
            </a:r>
          </a:p>
        </p:txBody>
      </p:sp>
      <p:sp>
        <p:nvSpPr>
          <p:cNvPr id="3" name="Content Placeholder 2">
            <a:extLst>
              <a:ext uri="{FF2B5EF4-FFF2-40B4-BE49-F238E27FC236}">
                <a16:creationId xmlns:a16="http://schemas.microsoft.com/office/drawing/2014/main" id="{3DD5BFF0-0AB2-4965-B045-1B8C09D1770E}"/>
              </a:ext>
            </a:extLst>
          </p:cNvPr>
          <p:cNvSpPr>
            <a:spLocks noGrp="1"/>
          </p:cNvSpPr>
          <p:nvPr>
            <p:ph idx="1"/>
          </p:nvPr>
        </p:nvSpPr>
        <p:spPr>
          <a:xfrm>
            <a:off x="1219200" y="1663147"/>
            <a:ext cx="9601200" cy="669235"/>
          </a:xfrm>
        </p:spPr>
        <p:txBody>
          <a:bodyPr/>
          <a:lstStyle/>
          <a:p>
            <a:r>
              <a:rPr lang="en-US" dirty="0"/>
              <a:t>The theme of a story is the meaning, or the message behind it.  What is the author trying to say, to teach you, or to tell you?</a:t>
            </a:r>
          </a:p>
        </p:txBody>
      </p:sp>
      <p:sp>
        <p:nvSpPr>
          <p:cNvPr id="4" name="TextBox 3">
            <a:extLst>
              <a:ext uri="{FF2B5EF4-FFF2-40B4-BE49-F238E27FC236}">
                <a16:creationId xmlns:a16="http://schemas.microsoft.com/office/drawing/2014/main" id="{719BCDC1-2C4A-447A-A240-985AF4B8786B}"/>
              </a:ext>
            </a:extLst>
          </p:cNvPr>
          <p:cNvSpPr txBox="1"/>
          <p:nvPr/>
        </p:nvSpPr>
        <p:spPr>
          <a:xfrm>
            <a:off x="3686399" y="3045052"/>
            <a:ext cx="5592417" cy="3539430"/>
          </a:xfrm>
          <a:prstGeom prst="rect">
            <a:avLst/>
          </a:prstGeom>
          <a:noFill/>
        </p:spPr>
        <p:txBody>
          <a:bodyPr wrap="square" rtlCol="0">
            <a:spAutoFit/>
          </a:bodyPr>
          <a:lstStyle/>
          <a:p>
            <a:pPr algn="ctr"/>
            <a:r>
              <a:rPr lang="en-US" sz="2800" dirty="0">
                <a:solidFill>
                  <a:srgbClr val="0070C0"/>
                </a:solidFill>
              </a:rPr>
              <a:t>The theme of Cinderella could be any of these things:</a:t>
            </a:r>
          </a:p>
          <a:p>
            <a:pPr marL="285750" indent="-285750" algn="ctr">
              <a:buFont typeface="Wingdings" panose="05000000000000000000" pitchFamily="2" charset="2"/>
              <a:buChar char="v"/>
            </a:pPr>
            <a:r>
              <a:rPr lang="en-US" sz="2800" dirty="0">
                <a:solidFill>
                  <a:srgbClr val="0070C0"/>
                </a:solidFill>
              </a:rPr>
              <a:t>Real beauty is found within</a:t>
            </a:r>
          </a:p>
          <a:p>
            <a:pPr marL="285750" indent="-285750" algn="ctr">
              <a:buFont typeface="Wingdings" panose="05000000000000000000" pitchFamily="2" charset="2"/>
              <a:buChar char="v"/>
            </a:pPr>
            <a:r>
              <a:rPr lang="en-US" sz="2800" dirty="0">
                <a:solidFill>
                  <a:srgbClr val="0070C0"/>
                </a:solidFill>
              </a:rPr>
              <a:t>Being kind will get you further than money and pretty clothes will</a:t>
            </a:r>
          </a:p>
          <a:p>
            <a:pPr marL="285750" indent="-285750" algn="ctr">
              <a:buFont typeface="Wingdings" panose="05000000000000000000" pitchFamily="2" charset="2"/>
              <a:buChar char="v"/>
            </a:pPr>
            <a:r>
              <a:rPr lang="en-US" sz="2800" dirty="0">
                <a:solidFill>
                  <a:srgbClr val="0070C0"/>
                </a:solidFill>
              </a:rPr>
              <a:t>Good things come to those who are patient and kind</a:t>
            </a:r>
          </a:p>
          <a:p>
            <a:pPr marL="285750" indent="-285750" algn="ctr">
              <a:buFont typeface="Wingdings" panose="05000000000000000000" pitchFamily="2" charset="2"/>
              <a:buChar char="v"/>
            </a:pPr>
            <a:r>
              <a:rPr lang="en-US" sz="2800" dirty="0">
                <a:solidFill>
                  <a:srgbClr val="0070C0"/>
                </a:solidFill>
              </a:rPr>
              <a:t>Life can surprise you!</a:t>
            </a:r>
          </a:p>
        </p:txBody>
      </p:sp>
      <p:pic>
        <p:nvPicPr>
          <p:cNvPr id="6" name="Picture 5">
            <a:extLst>
              <a:ext uri="{FF2B5EF4-FFF2-40B4-BE49-F238E27FC236}">
                <a16:creationId xmlns:a16="http://schemas.microsoft.com/office/drawing/2014/main" id="{0D9F12FB-7AD7-4A9B-810E-06D00CEF5D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1339327">
            <a:off x="1791657" y="3112857"/>
            <a:ext cx="1843790" cy="1415109"/>
          </a:xfrm>
          <a:prstGeom prst="rect">
            <a:avLst/>
          </a:prstGeom>
        </p:spPr>
      </p:pic>
      <p:pic>
        <p:nvPicPr>
          <p:cNvPr id="9" name="Picture 8">
            <a:extLst>
              <a:ext uri="{FF2B5EF4-FFF2-40B4-BE49-F238E27FC236}">
                <a16:creationId xmlns:a16="http://schemas.microsoft.com/office/drawing/2014/main" id="{A699B053-28C1-4D11-80B6-8B9DC810114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663691">
            <a:off x="9422257" y="2914889"/>
            <a:ext cx="2530716" cy="1811043"/>
          </a:xfrm>
          <a:prstGeom prst="rect">
            <a:avLst/>
          </a:prstGeom>
        </p:spPr>
      </p:pic>
    </p:spTree>
    <p:extLst>
      <p:ext uri="{BB962C8B-B14F-4D97-AF65-F5344CB8AC3E}">
        <p14:creationId xmlns:p14="http://schemas.microsoft.com/office/powerpoint/2010/main" val="30768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0689-ED52-4E42-B29E-8BB00961528F}"/>
              </a:ext>
            </a:extLst>
          </p:cNvPr>
          <p:cNvSpPr>
            <a:spLocks noGrp="1"/>
          </p:cNvSpPr>
          <p:nvPr>
            <p:ph type="title"/>
          </p:nvPr>
        </p:nvSpPr>
        <p:spPr/>
        <p:txBody>
          <a:bodyPr/>
          <a:lstStyle/>
          <a:p>
            <a:r>
              <a:rPr lang="en-US" dirty="0">
                <a:latin typeface="Comic Sans MS" panose="030F0702030302020204" pitchFamily="66" charset="0"/>
              </a:rPr>
              <a:t>Exposition</a:t>
            </a:r>
          </a:p>
        </p:txBody>
      </p:sp>
      <p:sp>
        <p:nvSpPr>
          <p:cNvPr id="3" name="Content Placeholder 2">
            <a:extLst>
              <a:ext uri="{FF2B5EF4-FFF2-40B4-BE49-F238E27FC236}">
                <a16:creationId xmlns:a16="http://schemas.microsoft.com/office/drawing/2014/main" id="{7E94BBE3-E6A9-46D9-83C6-4BB89B229EE6}"/>
              </a:ext>
            </a:extLst>
          </p:cNvPr>
          <p:cNvSpPr>
            <a:spLocks noGrp="1"/>
          </p:cNvSpPr>
          <p:nvPr>
            <p:ph idx="1"/>
          </p:nvPr>
        </p:nvSpPr>
        <p:spPr>
          <a:xfrm>
            <a:off x="1219199" y="1638299"/>
            <a:ext cx="10005391" cy="4391439"/>
          </a:xfrm>
        </p:spPr>
        <p:txBody>
          <a:bodyPr>
            <a:normAutofit/>
          </a:bodyPr>
          <a:lstStyle/>
          <a:p>
            <a:r>
              <a:rPr lang="en-US" dirty="0"/>
              <a:t>The exposition in a story is simply the beginning part, when we are first introduced to the characters and learning a little bit about them and where they live, and what they want.  Can you figure out what the exposition in Cinderella might be?  It would include some of these things:</a:t>
            </a:r>
          </a:p>
          <a:p>
            <a:endParaRPr lang="en-US" dirty="0"/>
          </a:p>
          <a:p>
            <a:pPr>
              <a:buFont typeface="Wingdings" panose="05000000000000000000" pitchFamily="2" charset="2"/>
              <a:buChar char="v"/>
            </a:pPr>
            <a:r>
              <a:rPr lang="en-US" dirty="0"/>
              <a:t>Cinderella’s father passing away</a:t>
            </a:r>
          </a:p>
          <a:p>
            <a:pPr>
              <a:buFont typeface="Wingdings" panose="05000000000000000000" pitchFamily="2" charset="2"/>
              <a:buChar char="v"/>
            </a:pPr>
            <a:r>
              <a:rPr lang="en-US" dirty="0"/>
              <a:t>Cinderella’s new stepsisters</a:t>
            </a:r>
          </a:p>
          <a:p>
            <a:pPr>
              <a:buFont typeface="Wingdings" panose="05000000000000000000" pitchFamily="2" charset="2"/>
              <a:buChar char="v"/>
            </a:pPr>
            <a:r>
              <a:rPr lang="en-US" dirty="0"/>
              <a:t>Cinderella’s evil new stepmother</a:t>
            </a:r>
          </a:p>
          <a:p>
            <a:pPr>
              <a:buFont typeface="Wingdings" panose="05000000000000000000" pitchFamily="2" charset="2"/>
              <a:buChar char="v"/>
            </a:pPr>
            <a:r>
              <a:rPr lang="en-US" dirty="0"/>
              <a:t>Cinderella’s new job as her stepmother’s servant</a:t>
            </a:r>
          </a:p>
          <a:p>
            <a:pPr>
              <a:buFont typeface="Wingdings" panose="05000000000000000000" pitchFamily="2" charset="2"/>
              <a:buChar char="v"/>
            </a:pPr>
            <a:endParaRPr lang="en-US" dirty="0"/>
          </a:p>
          <a:p>
            <a:pPr marL="0" indent="0">
              <a:buNone/>
            </a:pPr>
            <a:r>
              <a:rPr lang="en-US" dirty="0"/>
              <a:t>What else do you think might be in the exposition of Cinderella?</a:t>
            </a:r>
          </a:p>
        </p:txBody>
      </p:sp>
    </p:spTree>
    <p:extLst>
      <p:ext uri="{BB962C8B-B14F-4D97-AF65-F5344CB8AC3E}">
        <p14:creationId xmlns:p14="http://schemas.microsoft.com/office/powerpoint/2010/main" val="63005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6871-FA79-4DF3-A3C6-B1EC89762D58}"/>
              </a:ext>
            </a:extLst>
          </p:cNvPr>
          <p:cNvSpPr>
            <a:spLocks noGrp="1"/>
          </p:cNvSpPr>
          <p:nvPr>
            <p:ph type="title"/>
          </p:nvPr>
        </p:nvSpPr>
        <p:spPr/>
        <p:txBody>
          <a:bodyPr/>
          <a:lstStyle/>
          <a:p>
            <a:r>
              <a:rPr lang="en-US" dirty="0">
                <a:latin typeface="Comic Sans MS" panose="030F0702030302020204" pitchFamily="66" charset="0"/>
              </a:rPr>
              <a:t>Rising Action</a:t>
            </a:r>
          </a:p>
        </p:txBody>
      </p:sp>
      <p:sp>
        <p:nvSpPr>
          <p:cNvPr id="3" name="Content Placeholder 2">
            <a:extLst>
              <a:ext uri="{FF2B5EF4-FFF2-40B4-BE49-F238E27FC236}">
                <a16:creationId xmlns:a16="http://schemas.microsoft.com/office/drawing/2014/main" id="{3D19BC59-4C89-43CB-956E-9001AB1E9032}"/>
              </a:ext>
            </a:extLst>
          </p:cNvPr>
          <p:cNvSpPr>
            <a:spLocks noGrp="1"/>
          </p:cNvSpPr>
          <p:nvPr>
            <p:ph idx="1"/>
          </p:nvPr>
        </p:nvSpPr>
        <p:spPr>
          <a:xfrm>
            <a:off x="1371600" y="1638300"/>
            <a:ext cx="9601200" cy="1485900"/>
          </a:xfrm>
        </p:spPr>
        <p:txBody>
          <a:bodyPr/>
          <a:lstStyle/>
          <a:p>
            <a:r>
              <a:rPr lang="en-US" dirty="0"/>
              <a:t>The Rising Action in a story is when things are building up and leading to a problem being faced or solved, and everything is feeling exciting!  The rising action in this story would have been when Cinderella’s fairy godmother appeared and made her life a little more magical!  </a:t>
            </a:r>
          </a:p>
        </p:txBody>
      </p:sp>
      <p:pic>
        <p:nvPicPr>
          <p:cNvPr id="5" name="Picture 4" descr="A close up of an animal&#10;&#10;Description generated with high confidence">
            <a:extLst>
              <a:ext uri="{FF2B5EF4-FFF2-40B4-BE49-F238E27FC236}">
                <a16:creationId xmlns:a16="http://schemas.microsoft.com/office/drawing/2014/main" id="{E3AF68D2-E1D2-49DE-8D50-E55B644F2CB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35504" y="4076700"/>
            <a:ext cx="2225331" cy="2708074"/>
          </a:xfrm>
          <a:prstGeom prst="rect">
            <a:avLst/>
          </a:prstGeom>
        </p:spPr>
      </p:pic>
      <p:pic>
        <p:nvPicPr>
          <p:cNvPr id="8" name="Picture 7">
            <a:extLst>
              <a:ext uri="{FF2B5EF4-FFF2-40B4-BE49-F238E27FC236}">
                <a16:creationId xmlns:a16="http://schemas.microsoft.com/office/drawing/2014/main" id="{A713730F-4914-42DD-ADC2-83C97E5D077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667000" y="2636102"/>
            <a:ext cx="4452730" cy="4452730"/>
          </a:xfrm>
          <a:prstGeom prst="rect">
            <a:avLst/>
          </a:prstGeom>
        </p:spPr>
      </p:pic>
    </p:spTree>
    <p:extLst>
      <p:ext uri="{BB962C8B-B14F-4D97-AF65-F5344CB8AC3E}">
        <p14:creationId xmlns:p14="http://schemas.microsoft.com/office/powerpoint/2010/main" val="280446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F191-A03F-47B3-8AB8-9EF2DB4C176E}"/>
              </a:ext>
            </a:extLst>
          </p:cNvPr>
          <p:cNvSpPr>
            <a:spLocks noGrp="1"/>
          </p:cNvSpPr>
          <p:nvPr>
            <p:ph type="title"/>
          </p:nvPr>
        </p:nvSpPr>
        <p:spPr/>
        <p:txBody>
          <a:bodyPr/>
          <a:lstStyle/>
          <a:p>
            <a:r>
              <a:rPr lang="en-US" dirty="0">
                <a:latin typeface="Comic Sans MS" panose="030F0702030302020204" pitchFamily="66" charset="0"/>
              </a:rPr>
              <a:t>Climax</a:t>
            </a:r>
          </a:p>
        </p:txBody>
      </p:sp>
      <p:sp>
        <p:nvSpPr>
          <p:cNvPr id="3" name="Content Placeholder 2">
            <a:extLst>
              <a:ext uri="{FF2B5EF4-FFF2-40B4-BE49-F238E27FC236}">
                <a16:creationId xmlns:a16="http://schemas.microsoft.com/office/drawing/2014/main" id="{C7A7A2D3-7D00-48EB-AA22-9D969068EBCB}"/>
              </a:ext>
            </a:extLst>
          </p:cNvPr>
          <p:cNvSpPr>
            <a:spLocks noGrp="1"/>
          </p:cNvSpPr>
          <p:nvPr>
            <p:ph idx="1"/>
          </p:nvPr>
        </p:nvSpPr>
        <p:spPr>
          <a:xfrm>
            <a:off x="1219200" y="1600200"/>
            <a:ext cx="9601200" cy="1143000"/>
          </a:xfrm>
        </p:spPr>
        <p:txBody>
          <a:bodyPr/>
          <a:lstStyle/>
          <a:p>
            <a:r>
              <a:rPr lang="en-US" dirty="0"/>
              <a:t>The climax of the book is when things are getting REALLY EXCITING!!  This is the part you’ll remember forever!!  Can you guess what the climax of Cinderella is??  I’ll give you a hint…it takes some clumsiness on Cindy’s part!  </a:t>
            </a:r>
          </a:p>
        </p:txBody>
      </p:sp>
      <p:pic>
        <p:nvPicPr>
          <p:cNvPr id="8" name="Picture 7">
            <a:extLst>
              <a:ext uri="{FF2B5EF4-FFF2-40B4-BE49-F238E27FC236}">
                <a16:creationId xmlns:a16="http://schemas.microsoft.com/office/drawing/2014/main" id="{4553C0E9-F2B9-4A92-8D6F-6B272715F8A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654414">
            <a:off x="2528392" y="3826565"/>
            <a:ext cx="2345635" cy="2345635"/>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4A3B0355-2EB7-4650-9E21-2E57D8A5D92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71040" y="3086100"/>
            <a:ext cx="4394200" cy="3213100"/>
          </a:xfrm>
          <a:prstGeom prst="rect">
            <a:avLst/>
          </a:prstGeom>
        </p:spPr>
      </p:pic>
    </p:spTree>
    <p:extLst>
      <p:ext uri="{BB962C8B-B14F-4D97-AF65-F5344CB8AC3E}">
        <p14:creationId xmlns:p14="http://schemas.microsoft.com/office/powerpoint/2010/main" val="4158343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979E-3CFD-45C6-B5C7-AAABF76149D7}"/>
              </a:ext>
            </a:extLst>
          </p:cNvPr>
          <p:cNvSpPr>
            <a:spLocks noGrp="1"/>
          </p:cNvSpPr>
          <p:nvPr>
            <p:ph type="title"/>
          </p:nvPr>
        </p:nvSpPr>
        <p:spPr/>
        <p:txBody>
          <a:bodyPr/>
          <a:lstStyle/>
          <a:p>
            <a:r>
              <a:rPr lang="en-US" dirty="0">
                <a:latin typeface="Comic Sans MS" panose="030F0702030302020204" pitchFamily="66" charset="0"/>
              </a:rPr>
              <a:t>Falling Action</a:t>
            </a:r>
          </a:p>
        </p:txBody>
      </p:sp>
      <p:sp>
        <p:nvSpPr>
          <p:cNvPr id="3" name="Content Placeholder 2">
            <a:extLst>
              <a:ext uri="{FF2B5EF4-FFF2-40B4-BE49-F238E27FC236}">
                <a16:creationId xmlns:a16="http://schemas.microsoft.com/office/drawing/2014/main" id="{09E421D9-C714-449A-A4A1-588208F0330D}"/>
              </a:ext>
            </a:extLst>
          </p:cNvPr>
          <p:cNvSpPr>
            <a:spLocks noGrp="1"/>
          </p:cNvSpPr>
          <p:nvPr>
            <p:ph idx="1"/>
          </p:nvPr>
        </p:nvSpPr>
        <p:spPr>
          <a:xfrm>
            <a:off x="1295400" y="1961322"/>
            <a:ext cx="9601200" cy="2643809"/>
          </a:xfrm>
        </p:spPr>
        <p:txBody>
          <a:bodyPr>
            <a:normAutofit lnSpcReduction="10000"/>
          </a:bodyPr>
          <a:lstStyle/>
          <a:p>
            <a:r>
              <a:rPr lang="en-US" sz="2800" dirty="0"/>
              <a:t>The Falling Action is the events that take place after the climax.  They are winding down the action.  In this story, Prince Charming’s search for Cinderella would be some of the falling action.  Can you name any more? </a:t>
            </a:r>
          </a:p>
          <a:p>
            <a:endParaRPr lang="en-US" sz="2800" dirty="0"/>
          </a:p>
          <a:p>
            <a:pPr marL="0" indent="0">
              <a:buNone/>
            </a:pPr>
            <a:r>
              <a:rPr lang="en-US" sz="1800" dirty="0"/>
              <a:t>(find answers here!) </a:t>
            </a:r>
          </a:p>
        </p:txBody>
      </p:sp>
      <p:sp>
        <p:nvSpPr>
          <p:cNvPr id="7" name="TextBox 6">
            <a:extLst>
              <a:ext uri="{FF2B5EF4-FFF2-40B4-BE49-F238E27FC236}">
                <a16:creationId xmlns:a16="http://schemas.microsoft.com/office/drawing/2014/main" id="{1F891D8D-058E-45FB-860F-9ED0E79C6246}"/>
              </a:ext>
            </a:extLst>
          </p:cNvPr>
          <p:cNvSpPr txBox="1"/>
          <p:nvPr/>
        </p:nvSpPr>
        <p:spPr>
          <a:xfrm rot="10800000">
            <a:off x="8905461" y="5612297"/>
            <a:ext cx="3087756" cy="1200329"/>
          </a:xfrm>
          <a:prstGeom prst="rect">
            <a:avLst/>
          </a:prstGeom>
          <a:noFill/>
        </p:spPr>
        <p:txBody>
          <a:bodyPr wrap="square" rtlCol="0">
            <a:spAutoFit/>
          </a:bodyPr>
          <a:lstStyle/>
          <a:p>
            <a:r>
              <a:rPr lang="en-US" dirty="0"/>
              <a:t>The sisters being upset, the stepmother being upset, the prince’s father wanting him to find a wife</a:t>
            </a:r>
          </a:p>
        </p:txBody>
      </p:sp>
      <p:cxnSp>
        <p:nvCxnSpPr>
          <p:cNvPr id="15" name="Connector: Elbow 14">
            <a:extLst>
              <a:ext uri="{FF2B5EF4-FFF2-40B4-BE49-F238E27FC236}">
                <a16:creationId xmlns:a16="http://schemas.microsoft.com/office/drawing/2014/main" id="{1AC0EBFD-193C-42B8-8983-416A224D6A96}"/>
              </a:ext>
            </a:extLst>
          </p:cNvPr>
          <p:cNvCxnSpPr/>
          <p:nvPr/>
        </p:nvCxnSpPr>
        <p:spPr>
          <a:xfrm>
            <a:off x="3737113" y="4346713"/>
            <a:ext cx="4386470" cy="200107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05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AF08-4B5C-4B3C-BCFF-371F55600D2D}"/>
              </a:ext>
            </a:extLst>
          </p:cNvPr>
          <p:cNvSpPr>
            <a:spLocks noGrp="1"/>
          </p:cNvSpPr>
          <p:nvPr>
            <p:ph type="title"/>
          </p:nvPr>
        </p:nvSpPr>
        <p:spPr/>
        <p:txBody>
          <a:bodyPr/>
          <a:lstStyle/>
          <a:p>
            <a:r>
              <a:rPr lang="en-US" dirty="0">
                <a:latin typeface="Comic Sans MS" panose="030F0702030302020204" pitchFamily="66" charset="0"/>
              </a:rPr>
              <a:t>Resolution</a:t>
            </a:r>
          </a:p>
        </p:txBody>
      </p:sp>
      <p:sp>
        <p:nvSpPr>
          <p:cNvPr id="3" name="Content Placeholder 2">
            <a:extLst>
              <a:ext uri="{FF2B5EF4-FFF2-40B4-BE49-F238E27FC236}">
                <a16:creationId xmlns:a16="http://schemas.microsoft.com/office/drawing/2014/main" id="{A209D39B-1ABD-4FEF-A34A-171FA68716CB}"/>
              </a:ext>
            </a:extLst>
          </p:cNvPr>
          <p:cNvSpPr>
            <a:spLocks noGrp="1"/>
          </p:cNvSpPr>
          <p:nvPr>
            <p:ph idx="1"/>
          </p:nvPr>
        </p:nvSpPr>
        <p:spPr>
          <a:xfrm>
            <a:off x="1371600" y="1590261"/>
            <a:ext cx="9601200" cy="5267739"/>
          </a:xfrm>
        </p:spPr>
        <p:txBody>
          <a:bodyPr>
            <a:normAutofit/>
          </a:bodyPr>
          <a:lstStyle/>
          <a:p>
            <a:r>
              <a:rPr lang="en-US" sz="2400" dirty="0"/>
              <a:t>The resolution of a story is when everything is falling into place and the story is coming to a close.  This is when we tie everything up nice and pretty with a bow and say, “And they lived happily ever after,” just like our book ends. </a:t>
            </a:r>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pPr marL="0" indent="0">
              <a:buNone/>
            </a:pPr>
            <a:r>
              <a:rPr lang="en-US" sz="2400" dirty="0"/>
              <a:t>Which story element is your favorite?</a:t>
            </a:r>
          </a:p>
        </p:txBody>
      </p:sp>
      <p:pic>
        <p:nvPicPr>
          <p:cNvPr id="8" name="Picture 7" descr="A picture containing clothing&#10;&#10;Description generated with very high confidence">
            <a:extLst>
              <a:ext uri="{FF2B5EF4-FFF2-40B4-BE49-F238E27FC236}">
                <a16:creationId xmlns:a16="http://schemas.microsoft.com/office/drawing/2014/main" id="{28C328CB-7F2F-474C-99DE-369A6F97D12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90041" y="2733467"/>
            <a:ext cx="2060801" cy="3281570"/>
          </a:xfrm>
          <a:prstGeom prst="rect">
            <a:avLst/>
          </a:prstGeom>
        </p:spPr>
      </p:pic>
    </p:spTree>
    <p:extLst>
      <p:ext uri="{BB962C8B-B14F-4D97-AF65-F5344CB8AC3E}">
        <p14:creationId xmlns:p14="http://schemas.microsoft.com/office/powerpoint/2010/main" val="62450434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TM10001105[[fn=Crop]]</Template>
  <TotalTime>75</TotalTime>
  <Words>475</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Comic Sans MS</vt:lpstr>
      <vt:lpstr>Franklin Gothic Book</vt:lpstr>
      <vt:lpstr>Wingdings</vt:lpstr>
      <vt:lpstr>Crop</vt:lpstr>
      <vt:lpstr>STORY ELEMENTS</vt:lpstr>
      <vt:lpstr>Setting</vt:lpstr>
      <vt:lpstr>Characters</vt:lpstr>
      <vt:lpstr>Theme</vt:lpstr>
      <vt:lpstr>Exposition</vt:lpstr>
      <vt:lpstr>Rising Action</vt:lpstr>
      <vt:lpstr>Climax</vt:lpstr>
      <vt:lpstr>Falling Action</vt:lpstr>
      <vt:lpstr>Resolution</vt:lpstr>
      <vt:lpstr>Other Cinderella Stories….</vt:lpstr>
      <vt:lpstr>More loveable Cinderella characters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Maxine</dc:creator>
  <cp:lastModifiedBy>Joy Maxine</cp:lastModifiedBy>
  <cp:revision>22</cp:revision>
  <dcterms:created xsi:type="dcterms:W3CDTF">2018-10-30T07:16:45Z</dcterms:created>
  <dcterms:modified xsi:type="dcterms:W3CDTF">2018-10-30T08:32:16Z</dcterms:modified>
</cp:coreProperties>
</file>