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9"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7"/>
    <p:restoredTop sz="94590"/>
  </p:normalViewPr>
  <p:slideViewPr>
    <p:cSldViewPr snapToGrid="0" snapToObjects="1">
      <p:cViewPr>
        <p:scale>
          <a:sx n="94" d="100"/>
          <a:sy n="94" d="100"/>
        </p:scale>
        <p:origin x="1224"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E89A99FC-778C-494C-BC51-99E1ED71A42C}"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3338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9A99FC-778C-494C-BC51-99E1ED71A42C}" type="slidenum">
              <a:rPr lang="en-US" smtClean="0"/>
              <a:t>‹#›</a:t>
            </a:fld>
            <a:endParaRPr lang="en-US" dirty="0"/>
          </a:p>
        </p:txBody>
      </p:sp>
    </p:spTree>
    <p:extLst>
      <p:ext uri="{BB962C8B-B14F-4D97-AF65-F5344CB8AC3E}">
        <p14:creationId xmlns:p14="http://schemas.microsoft.com/office/powerpoint/2010/main" val="2575760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347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449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spTree>
    <p:extLst>
      <p:ext uri="{BB962C8B-B14F-4D97-AF65-F5344CB8AC3E}">
        <p14:creationId xmlns:p14="http://schemas.microsoft.com/office/powerpoint/2010/main" val="3626107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341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4039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949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749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spTree>
    <p:extLst>
      <p:ext uri="{BB962C8B-B14F-4D97-AF65-F5344CB8AC3E}">
        <p14:creationId xmlns:p14="http://schemas.microsoft.com/office/powerpoint/2010/main" val="3208511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9A99FC-778C-494C-BC51-99E1ED71A42C}"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69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9A99FC-778C-494C-BC51-99E1ED71A42C}" type="slidenum">
              <a:rPr lang="en-US" smtClean="0"/>
              <a:t>‹#›</a:t>
            </a:fld>
            <a:endParaRPr lang="en-US" dirty="0"/>
          </a:p>
        </p:txBody>
      </p:sp>
    </p:spTree>
    <p:extLst>
      <p:ext uri="{BB962C8B-B14F-4D97-AF65-F5344CB8AC3E}">
        <p14:creationId xmlns:p14="http://schemas.microsoft.com/office/powerpoint/2010/main" val="310012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89A99FC-778C-494C-BC51-99E1ED71A42C}"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52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89A99FC-778C-494C-BC51-99E1ED71A42C}"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87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89A99FC-778C-494C-BC51-99E1ED71A42C}" type="slidenum">
              <a:rPr lang="en-US" smtClean="0"/>
              <a:t>‹#›</a:t>
            </a:fld>
            <a:endParaRPr lang="en-US" dirty="0"/>
          </a:p>
        </p:txBody>
      </p:sp>
    </p:spTree>
    <p:extLst>
      <p:ext uri="{BB962C8B-B14F-4D97-AF65-F5344CB8AC3E}">
        <p14:creationId xmlns:p14="http://schemas.microsoft.com/office/powerpoint/2010/main" val="2061948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9A99FC-778C-494C-BC51-99E1ED71A42C}"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6347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4E1BA0-A23F-CF47-8B27-626790CF8FD1}" type="datetimeFigureOut">
              <a:rPr lang="en-US" smtClean="0"/>
              <a:t>11/16/20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9A99FC-778C-494C-BC51-99E1ED71A42C}" type="slidenum">
              <a:rPr lang="en-US" smtClean="0"/>
              <a:t>‹#›</a:t>
            </a:fld>
            <a:endParaRPr lang="en-US" dirty="0"/>
          </a:p>
        </p:txBody>
      </p:sp>
    </p:spTree>
    <p:extLst>
      <p:ext uri="{BB962C8B-B14F-4D97-AF65-F5344CB8AC3E}">
        <p14:creationId xmlns:p14="http://schemas.microsoft.com/office/powerpoint/2010/main" val="346218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D4E1BA0-A23F-CF47-8B27-626790CF8FD1}" type="datetimeFigureOut">
              <a:rPr lang="en-US" smtClean="0"/>
              <a:t>11/16/20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89A99FC-778C-494C-BC51-99E1ED71A42C}" type="slidenum">
              <a:rPr lang="en-US" smtClean="0"/>
              <a:t>‹#›</a:t>
            </a:fld>
            <a:endParaRPr lang="en-US" dirty="0"/>
          </a:p>
        </p:txBody>
      </p:sp>
    </p:spTree>
    <p:extLst>
      <p:ext uri="{BB962C8B-B14F-4D97-AF65-F5344CB8AC3E}">
        <p14:creationId xmlns:p14="http://schemas.microsoft.com/office/powerpoint/2010/main" val="21901570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hyperlink" Target="https://svgsilh.com/image/48385.htm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tif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Goat_cartoon_04.sv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tiff"/><Relationship Id="rId1" Type="http://schemas.openxmlformats.org/officeDocument/2006/relationships/slideLayout" Target="../slideLayouts/slideLayout2.xml"/><Relationship Id="rId5" Type="http://schemas.openxmlformats.org/officeDocument/2006/relationships/image" Target="../media/image33.tiff"/><Relationship Id="rId4" Type="http://schemas.openxmlformats.org/officeDocument/2006/relationships/image" Target="../media/image3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FCEFE-F6D7-634B-B38B-F3E42BDE02BF}"/>
              </a:ext>
            </a:extLst>
          </p:cNvPr>
          <p:cNvSpPr>
            <a:spLocks noGrp="1"/>
          </p:cNvSpPr>
          <p:nvPr>
            <p:ph type="ctrTitle"/>
          </p:nvPr>
        </p:nvSpPr>
        <p:spPr>
          <a:xfrm>
            <a:off x="2692398" y="1889760"/>
            <a:ext cx="6815669" cy="1769192"/>
          </a:xfrm>
          <a:ln w="38100">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All About </a:t>
            </a:r>
            <a:b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b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Goats </a:t>
            </a:r>
          </a:p>
        </p:txBody>
      </p:sp>
      <p:sp>
        <p:nvSpPr>
          <p:cNvPr id="3" name="Subtitle 2">
            <a:extLst>
              <a:ext uri="{FF2B5EF4-FFF2-40B4-BE49-F238E27FC236}">
                <a16:creationId xmlns:a16="http://schemas.microsoft.com/office/drawing/2014/main" id="{DE1E2506-A976-1849-A0D8-04C2C42664FA}"/>
              </a:ext>
            </a:extLst>
          </p:cNvPr>
          <p:cNvSpPr>
            <a:spLocks noGrp="1"/>
          </p:cNvSpPr>
          <p:nvPr>
            <p:ph type="subTitle" idx="1"/>
          </p:nvPr>
        </p:nvSpPr>
        <p:spPr>
          <a:xfrm>
            <a:off x="2692398" y="4559808"/>
            <a:ext cx="6815669" cy="418590"/>
          </a:xfrm>
          <a:ln w="38100">
            <a:solidFill>
              <a:schemeClr val="tx1"/>
            </a:solidFill>
          </a:ln>
        </p:spPr>
        <p:style>
          <a:lnRef idx="0">
            <a:schemeClr val="accent6"/>
          </a:lnRef>
          <a:fillRef idx="3">
            <a:schemeClr val="accent6"/>
          </a:fillRef>
          <a:effectRef idx="3">
            <a:schemeClr val="accent6"/>
          </a:effectRef>
          <a:fontRef idx="minor">
            <a:schemeClr val="lt1"/>
          </a:fontRef>
        </p:style>
        <p:txBody>
          <a:bodyPr/>
          <a:lstStyle/>
          <a:p>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By : Ms. Baker’s 3</a:t>
            </a:r>
            <a:r>
              <a:rPr lang="en-US" b="1" spc="50" baseline="3000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rd</a:t>
            </a: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 grade class  </a:t>
            </a:r>
          </a:p>
        </p:txBody>
      </p:sp>
      <p:pic>
        <p:nvPicPr>
          <p:cNvPr id="7" name="Graphic 6">
            <a:extLst>
              <a:ext uri="{FF2B5EF4-FFF2-40B4-BE49-F238E27FC236}">
                <a16:creationId xmlns:a16="http://schemas.microsoft.com/office/drawing/2014/main" id="{1176ED4F-13CE-9F48-998B-99B46FB45EAB}"/>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3006328" y="2023680"/>
            <a:ext cx="1351360" cy="1390467"/>
          </a:xfrm>
          <a:prstGeom prst="rect">
            <a:avLst/>
          </a:prstGeom>
        </p:spPr>
      </p:pic>
      <p:pic>
        <p:nvPicPr>
          <p:cNvPr id="8" name="Graphic 7">
            <a:extLst>
              <a:ext uri="{FF2B5EF4-FFF2-40B4-BE49-F238E27FC236}">
                <a16:creationId xmlns:a16="http://schemas.microsoft.com/office/drawing/2014/main" id="{E352BDDE-C648-864C-B923-4114FA03F2B7}"/>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7834314" y="2079122"/>
            <a:ext cx="1351360" cy="1390467"/>
          </a:xfrm>
          <a:prstGeom prst="rect">
            <a:avLst/>
          </a:prstGeom>
        </p:spPr>
      </p:pic>
    </p:spTree>
    <p:extLst>
      <p:ext uri="{BB962C8B-B14F-4D97-AF65-F5344CB8AC3E}">
        <p14:creationId xmlns:p14="http://schemas.microsoft.com/office/powerpoint/2010/main" val="934749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034AD-1395-CF49-A27A-E43C93D5391A}"/>
              </a:ext>
            </a:extLst>
          </p:cNvPr>
          <p:cNvSpPr>
            <a:spLocks noGrp="1"/>
          </p:cNvSpPr>
          <p:nvPr>
            <p:ph type="title"/>
          </p:nvPr>
        </p:nvSpPr>
        <p:spPr>
          <a:xfrm>
            <a:off x="1295402" y="982132"/>
            <a:ext cx="9601196" cy="4886405"/>
          </a:xfrm>
          <a:ln w="38100">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sz="8000" b="1" u="sng"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The End </a:t>
            </a:r>
          </a:p>
        </p:txBody>
      </p:sp>
      <p:pic>
        <p:nvPicPr>
          <p:cNvPr id="5" name="Picture 4">
            <a:extLst>
              <a:ext uri="{FF2B5EF4-FFF2-40B4-BE49-F238E27FC236}">
                <a16:creationId xmlns:a16="http://schemas.microsoft.com/office/drawing/2014/main" id="{7C8E32BD-9D5F-7D46-8F2B-4D835D4B13A7}"/>
              </a:ext>
            </a:extLst>
          </p:cNvPr>
          <p:cNvPicPr>
            <a:picLocks noChangeAspect="1"/>
          </p:cNvPicPr>
          <p:nvPr/>
        </p:nvPicPr>
        <p:blipFill>
          <a:blip r:embed="rId2"/>
          <a:stretch>
            <a:fillRect/>
          </a:stretch>
        </p:blipFill>
        <p:spPr>
          <a:xfrm>
            <a:off x="6291618" y="1346606"/>
            <a:ext cx="1771140" cy="1328355"/>
          </a:xfrm>
          <a:prstGeom prst="rect">
            <a:avLst/>
          </a:prstGeom>
        </p:spPr>
      </p:pic>
      <p:pic>
        <p:nvPicPr>
          <p:cNvPr id="7" name="Picture 6">
            <a:extLst>
              <a:ext uri="{FF2B5EF4-FFF2-40B4-BE49-F238E27FC236}">
                <a16:creationId xmlns:a16="http://schemas.microsoft.com/office/drawing/2014/main" id="{E7A093A1-B10F-F040-8656-DD518CE91D3F}"/>
              </a:ext>
            </a:extLst>
          </p:cNvPr>
          <p:cNvPicPr>
            <a:picLocks noChangeAspect="1"/>
          </p:cNvPicPr>
          <p:nvPr/>
        </p:nvPicPr>
        <p:blipFill>
          <a:blip r:embed="rId3"/>
          <a:stretch>
            <a:fillRect/>
          </a:stretch>
        </p:blipFill>
        <p:spPr>
          <a:xfrm rot="20650026">
            <a:off x="1748937" y="1405923"/>
            <a:ext cx="1308458" cy="1744611"/>
          </a:xfrm>
          <a:prstGeom prst="rect">
            <a:avLst/>
          </a:prstGeom>
        </p:spPr>
      </p:pic>
      <p:pic>
        <p:nvPicPr>
          <p:cNvPr id="9" name="Picture 8">
            <a:extLst>
              <a:ext uri="{FF2B5EF4-FFF2-40B4-BE49-F238E27FC236}">
                <a16:creationId xmlns:a16="http://schemas.microsoft.com/office/drawing/2014/main" id="{91F19BEB-2D92-004C-A8DB-939BB572B608}"/>
              </a:ext>
            </a:extLst>
          </p:cNvPr>
          <p:cNvPicPr>
            <a:picLocks noChangeAspect="1"/>
          </p:cNvPicPr>
          <p:nvPr/>
        </p:nvPicPr>
        <p:blipFill>
          <a:blip r:embed="rId4"/>
          <a:stretch>
            <a:fillRect/>
          </a:stretch>
        </p:blipFill>
        <p:spPr>
          <a:xfrm rot="167193">
            <a:off x="8657991" y="3560306"/>
            <a:ext cx="1366806" cy="2120273"/>
          </a:xfrm>
          <a:prstGeom prst="rect">
            <a:avLst/>
          </a:prstGeom>
        </p:spPr>
      </p:pic>
      <p:pic>
        <p:nvPicPr>
          <p:cNvPr id="11" name="Picture 10">
            <a:extLst>
              <a:ext uri="{FF2B5EF4-FFF2-40B4-BE49-F238E27FC236}">
                <a16:creationId xmlns:a16="http://schemas.microsoft.com/office/drawing/2014/main" id="{04A9C95D-3974-824E-A776-DED1C78A8D25}"/>
              </a:ext>
            </a:extLst>
          </p:cNvPr>
          <p:cNvPicPr>
            <a:picLocks noChangeAspect="1"/>
          </p:cNvPicPr>
          <p:nvPr/>
        </p:nvPicPr>
        <p:blipFill>
          <a:blip r:embed="rId5"/>
          <a:stretch>
            <a:fillRect/>
          </a:stretch>
        </p:blipFill>
        <p:spPr>
          <a:xfrm rot="719753">
            <a:off x="8948455" y="1344565"/>
            <a:ext cx="1371600" cy="1828800"/>
          </a:xfrm>
          <a:prstGeom prst="rect">
            <a:avLst/>
          </a:prstGeom>
        </p:spPr>
      </p:pic>
      <p:pic>
        <p:nvPicPr>
          <p:cNvPr id="13" name="Picture 12" descr="A goat standing on a dry grass field&#10;&#10;Description automatically generated">
            <a:extLst>
              <a:ext uri="{FF2B5EF4-FFF2-40B4-BE49-F238E27FC236}">
                <a16:creationId xmlns:a16="http://schemas.microsoft.com/office/drawing/2014/main" id="{79B32579-EA4E-9B46-A4A4-522C0F8B086C}"/>
              </a:ext>
            </a:extLst>
          </p:cNvPr>
          <p:cNvPicPr>
            <a:picLocks noChangeAspect="1"/>
          </p:cNvPicPr>
          <p:nvPr/>
        </p:nvPicPr>
        <p:blipFill>
          <a:blip r:embed="rId6"/>
          <a:stretch>
            <a:fillRect/>
          </a:stretch>
        </p:blipFill>
        <p:spPr>
          <a:xfrm>
            <a:off x="2048384" y="3562064"/>
            <a:ext cx="1762628" cy="2035415"/>
          </a:xfrm>
          <a:prstGeom prst="rect">
            <a:avLst/>
          </a:prstGeom>
        </p:spPr>
      </p:pic>
      <p:pic>
        <p:nvPicPr>
          <p:cNvPr id="15" name="Picture 14">
            <a:extLst>
              <a:ext uri="{FF2B5EF4-FFF2-40B4-BE49-F238E27FC236}">
                <a16:creationId xmlns:a16="http://schemas.microsoft.com/office/drawing/2014/main" id="{1E929215-00D7-0A43-8E92-25DB130527AE}"/>
              </a:ext>
            </a:extLst>
          </p:cNvPr>
          <p:cNvPicPr>
            <a:picLocks noChangeAspect="1"/>
          </p:cNvPicPr>
          <p:nvPr/>
        </p:nvPicPr>
        <p:blipFill rotWithShape="1">
          <a:blip r:embed="rId7"/>
          <a:srcRect t="10037" b="10223"/>
          <a:stretch/>
        </p:blipFill>
        <p:spPr>
          <a:xfrm>
            <a:off x="5584254" y="4043457"/>
            <a:ext cx="1414727" cy="1690500"/>
          </a:xfrm>
          <a:prstGeom prst="rect">
            <a:avLst/>
          </a:prstGeom>
        </p:spPr>
      </p:pic>
      <p:pic>
        <p:nvPicPr>
          <p:cNvPr id="17" name="Picture 16">
            <a:extLst>
              <a:ext uri="{FF2B5EF4-FFF2-40B4-BE49-F238E27FC236}">
                <a16:creationId xmlns:a16="http://schemas.microsoft.com/office/drawing/2014/main" id="{D2FE8799-01A4-C84D-A78C-9CC436CAD694}"/>
              </a:ext>
            </a:extLst>
          </p:cNvPr>
          <p:cNvPicPr>
            <a:picLocks noChangeAspect="1"/>
          </p:cNvPicPr>
          <p:nvPr/>
        </p:nvPicPr>
        <p:blipFill rotWithShape="1">
          <a:blip r:embed="rId8"/>
          <a:srcRect t="9751" b="23583"/>
          <a:stretch/>
        </p:blipFill>
        <p:spPr>
          <a:xfrm>
            <a:off x="3811012" y="1165533"/>
            <a:ext cx="1171652" cy="1690500"/>
          </a:xfrm>
          <a:prstGeom prst="rect">
            <a:avLst/>
          </a:prstGeom>
        </p:spPr>
      </p:pic>
    </p:spTree>
    <p:extLst>
      <p:ext uri="{BB962C8B-B14F-4D97-AF65-F5344CB8AC3E}">
        <p14:creationId xmlns:p14="http://schemas.microsoft.com/office/powerpoint/2010/main" val="2191526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006D-DAD1-B943-95DC-54CDD520E54E}"/>
              </a:ext>
            </a:extLst>
          </p:cNvPr>
          <p:cNvSpPr>
            <a:spLocks noGrp="1"/>
          </p:cNvSpPr>
          <p:nvPr>
            <p:ph type="title"/>
          </p:nvPr>
        </p:nvSpPr>
        <p:spPr>
          <a:xfrm>
            <a:off x="1295402" y="982133"/>
            <a:ext cx="9601196" cy="1243482"/>
          </a:xfrm>
          <a:ln w="38100">
            <a:solidFill>
              <a:schemeClr val="accent6"/>
            </a:solidFill>
          </a:ln>
        </p:spPr>
        <p:txBody>
          <a:bodyPr/>
          <a:lstStyle/>
          <a:p>
            <a:r>
              <a:rPr lang="en-US" b="1" u="sng"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Types of Goats</a:t>
            </a:r>
            <a:r>
              <a:rPr lang="en-US" u="sng" dirty="0">
                <a:latin typeface="Marker Felt Thin" panose="02000400000000000000" pitchFamily="2" charset="77"/>
              </a:rPr>
              <a:t> </a:t>
            </a:r>
          </a:p>
        </p:txBody>
      </p:sp>
      <p:sp>
        <p:nvSpPr>
          <p:cNvPr id="3" name="Content Placeholder 2">
            <a:extLst>
              <a:ext uri="{FF2B5EF4-FFF2-40B4-BE49-F238E27FC236}">
                <a16:creationId xmlns:a16="http://schemas.microsoft.com/office/drawing/2014/main" id="{8535A1FF-8175-0445-AA2D-19DB8E813942}"/>
              </a:ext>
            </a:extLst>
          </p:cNvPr>
          <p:cNvSpPr>
            <a:spLocks noGrp="1"/>
          </p:cNvSpPr>
          <p:nvPr>
            <p:ph idx="1"/>
          </p:nvPr>
        </p:nvSpPr>
        <p:spPr>
          <a:xfrm>
            <a:off x="1295401" y="2556932"/>
            <a:ext cx="5251703" cy="3417148"/>
          </a:xfrm>
          <a:ln w="38100">
            <a:solidFill>
              <a:schemeClr val="tx1"/>
            </a:solidFill>
          </a:ln>
        </p:spPr>
        <p:style>
          <a:lnRef idx="0">
            <a:schemeClr val="accent6"/>
          </a:lnRef>
          <a:fillRef idx="3">
            <a:schemeClr val="accent6"/>
          </a:fillRef>
          <a:effectRef idx="3">
            <a:schemeClr val="accent6"/>
          </a:effectRef>
          <a:fontRef idx="minor">
            <a:schemeClr val="lt1"/>
          </a:fontRef>
        </p:style>
        <p:txBody>
          <a:bodyPr>
            <a:normAutofit fontScale="92500"/>
          </a:bodyPr>
          <a:lstStyle/>
          <a:p>
            <a:pPr marL="0" indent="0">
              <a:lnSpc>
                <a:spcPct val="200000"/>
              </a:lnSpc>
              <a:buNone/>
            </a:pPr>
            <a:r>
              <a:rPr lang="en-US" dirty="0">
                <a:latin typeface="Marker Felt Thin" panose="02000400000000000000" pitchFamily="2" charset="77"/>
              </a:rPr>
              <a:t>There are three types of goats : Domestic Goats (Capra Hircus), Wild Goats (Capra genus), and Mountain Goats (Oreamnos Americanus). In those are different breeds.</a:t>
            </a:r>
          </a:p>
        </p:txBody>
      </p:sp>
      <p:pic>
        <p:nvPicPr>
          <p:cNvPr id="6" name="Picture 5">
            <a:extLst>
              <a:ext uri="{FF2B5EF4-FFF2-40B4-BE49-F238E27FC236}">
                <a16:creationId xmlns:a16="http://schemas.microsoft.com/office/drawing/2014/main" id="{786EE4B9-BA86-6244-A34F-EB6009933B32}"/>
              </a:ext>
            </a:extLst>
          </p:cNvPr>
          <p:cNvPicPr>
            <a:picLocks noChangeAspect="1"/>
          </p:cNvPicPr>
          <p:nvPr/>
        </p:nvPicPr>
        <p:blipFill rotWithShape="1">
          <a:blip r:embed="rId2"/>
          <a:srcRect b="16639"/>
          <a:stretch/>
        </p:blipFill>
        <p:spPr>
          <a:xfrm>
            <a:off x="6935638" y="2556932"/>
            <a:ext cx="3792624" cy="3619581"/>
          </a:xfrm>
          <a:prstGeom prst="rect">
            <a:avLst/>
          </a:prstGeom>
        </p:spPr>
      </p:pic>
    </p:spTree>
    <p:extLst>
      <p:ext uri="{BB962C8B-B14F-4D97-AF65-F5344CB8AC3E}">
        <p14:creationId xmlns:p14="http://schemas.microsoft.com/office/powerpoint/2010/main" val="2953186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7DD6-F910-D14D-A7BE-8B58CB3DE188}"/>
              </a:ext>
            </a:extLst>
          </p:cNvPr>
          <p:cNvSpPr>
            <a:spLocks noGrp="1"/>
          </p:cNvSpPr>
          <p:nvPr>
            <p:ph type="title"/>
          </p:nvPr>
        </p:nvSpPr>
        <p:spPr>
          <a:ln w="38100">
            <a:solidFill>
              <a:schemeClr val="tx1"/>
            </a:solidFill>
          </a:ln>
        </p:spPr>
        <p:style>
          <a:lnRef idx="1">
            <a:schemeClr val="accent6"/>
          </a:lnRef>
          <a:fillRef idx="3">
            <a:schemeClr val="accent6"/>
          </a:fillRef>
          <a:effectRef idx="2">
            <a:schemeClr val="accent6"/>
          </a:effectRef>
          <a:fontRef idx="minor">
            <a:schemeClr val="lt1"/>
          </a:fontRef>
        </p:style>
        <p:txBody>
          <a:bodyPr>
            <a:normAutofit/>
          </a:bodyPr>
          <a:lstStyle/>
          <a:p>
            <a:r>
              <a:rPr lang="en-US" sz="4800" b="1" u="sng"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Domestic Goats </a:t>
            </a:r>
          </a:p>
        </p:txBody>
      </p:sp>
      <p:sp>
        <p:nvSpPr>
          <p:cNvPr id="3" name="Content Placeholder 2">
            <a:extLst>
              <a:ext uri="{FF2B5EF4-FFF2-40B4-BE49-F238E27FC236}">
                <a16:creationId xmlns:a16="http://schemas.microsoft.com/office/drawing/2014/main" id="{8F2961B0-6397-7744-AC7D-FEF5C5EA7F9C}"/>
              </a:ext>
            </a:extLst>
          </p:cNvPr>
          <p:cNvSpPr>
            <a:spLocks noGrp="1"/>
          </p:cNvSpPr>
          <p:nvPr>
            <p:ph idx="1"/>
          </p:nvPr>
        </p:nvSpPr>
        <p:spPr>
          <a:ln w="38100">
            <a:solidFill>
              <a:schemeClr val="accent6"/>
            </a:solidFill>
          </a:ln>
        </p:spPr>
        <p:txBody>
          <a:bodyPr>
            <a:normAutofit lnSpcReduction="10000"/>
          </a:bodyPr>
          <a:lstStyle/>
          <a:p>
            <a:pPr marL="0" indent="0">
              <a:buNone/>
            </a:pPr>
            <a:r>
              <a:rPr lang="en-US"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a:t>
            </a: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Nigerian Dwarf </a:t>
            </a:r>
          </a:p>
          <a:p>
            <a:pPr marL="0" indent="0">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American Pygmy</a:t>
            </a:r>
          </a:p>
          <a:p>
            <a:pPr marL="0" indent="0">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Fainting </a:t>
            </a:r>
          </a:p>
          <a:p>
            <a:pPr marL="0" indent="0">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Lamancha</a:t>
            </a:r>
          </a:p>
          <a:p>
            <a:pPr marL="0" indent="0">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Boar</a:t>
            </a:r>
          </a:p>
          <a:p>
            <a:pPr marL="0" indent="0">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Nubian </a:t>
            </a:r>
          </a:p>
        </p:txBody>
      </p:sp>
      <p:pic>
        <p:nvPicPr>
          <p:cNvPr id="5" name="Picture 4">
            <a:extLst>
              <a:ext uri="{FF2B5EF4-FFF2-40B4-BE49-F238E27FC236}">
                <a16:creationId xmlns:a16="http://schemas.microsoft.com/office/drawing/2014/main" id="{0AB88398-BF69-F24A-98F4-A016F663096F}"/>
              </a:ext>
            </a:extLst>
          </p:cNvPr>
          <p:cNvPicPr>
            <a:picLocks noChangeAspect="1"/>
          </p:cNvPicPr>
          <p:nvPr/>
        </p:nvPicPr>
        <p:blipFill>
          <a:blip r:embed="rId2"/>
          <a:stretch>
            <a:fillRect/>
          </a:stretch>
        </p:blipFill>
        <p:spPr>
          <a:xfrm>
            <a:off x="4016127" y="2644307"/>
            <a:ext cx="1362771" cy="1592418"/>
          </a:xfrm>
          <a:prstGeom prst="rect">
            <a:avLst/>
          </a:prstGeom>
        </p:spPr>
      </p:pic>
      <p:pic>
        <p:nvPicPr>
          <p:cNvPr id="7" name="Picture 6">
            <a:extLst>
              <a:ext uri="{FF2B5EF4-FFF2-40B4-BE49-F238E27FC236}">
                <a16:creationId xmlns:a16="http://schemas.microsoft.com/office/drawing/2014/main" id="{D5C1981D-439A-C44D-BA4E-6F9757712465}"/>
              </a:ext>
            </a:extLst>
          </p:cNvPr>
          <p:cNvPicPr>
            <a:picLocks noChangeAspect="1"/>
          </p:cNvPicPr>
          <p:nvPr/>
        </p:nvPicPr>
        <p:blipFill>
          <a:blip r:embed="rId3"/>
          <a:stretch>
            <a:fillRect/>
          </a:stretch>
        </p:blipFill>
        <p:spPr>
          <a:xfrm>
            <a:off x="5475385" y="3429000"/>
            <a:ext cx="1306672" cy="2342431"/>
          </a:xfrm>
          <a:prstGeom prst="rect">
            <a:avLst/>
          </a:prstGeom>
        </p:spPr>
      </p:pic>
      <p:pic>
        <p:nvPicPr>
          <p:cNvPr id="8" name="Picture 7">
            <a:extLst>
              <a:ext uri="{FF2B5EF4-FFF2-40B4-BE49-F238E27FC236}">
                <a16:creationId xmlns:a16="http://schemas.microsoft.com/office/drawing/2014/main" id="{620E8C58-236D-0643-B46E-62D55201D95D}"/>
              </a:ext>
            </a:extLst>
          </p:cNvPr>
          <p:cNvPicPr>
            <a:picLocks noChangeAspect="1"/>
          </p:cNvPicPr>
          <p:nvPr/>
        </p:nvPicPr>
        <p:blipFill>
          <a:blip r:embed="rId4"/>
          <a:stretch>
            <a:fillRect/>
          </a:stretch>
        </p:blipFill>
        <p:spPr>
          <a:xfrm>
            <a:off x="9161497" y="2644307"/>
            <a:ext cx="1331825" cy="1556258"/>
          </a:xfrm>
          <a:prstGeom prst="rect">
            <a:avLst/>
          </a:prstGeom>
        </p:spPr>
      </p:pic>
      <p:pic>
        <p:nvPicPr>
          <p:cNvPr id="9" name="Picture 8">
            <a:extLst>
              <a:ext uri="{FF2B5EF4-FFF2-40B4-BE49-F238E27FC236}">
                <a16:creationId xmlns:a16="http://schemas.microsoft.com/office/drawing/2014/main" id="{A9A18ACF-95E1-7446-89CF-668E21F61B9A}"/>
              </a:ext>
            </a:extLst>
          </p:cNvPr>
          <p:cNvPicPr>
            <a:picLocks noChangeAspect="1"/>
          </p:cNvPicPr>
          <p:nvPr/>
        </p:nvPicPr>
        <p:blipFill>
          <a:blip r:embed="rId5"/>
          <a:stretch>
            <a:fillRect/>
          </a:stretch>
        </p:blipFill>
        <p:spPr>
          <a:xfrm>
            <a:off x="6878544" y="2765933"/>
            <a:ext cx="1930218" cy="1349165"/>
          </a:xfrm>
          <a:prstGeom prst="rect">
            <a:avLst/>
          </a:prstGeom>
        </p:spPr>
      </p:pic>
      <p:pic>
        <p:nvPicPr>
          <p:cNvPr id="10" name="Picture 9">
            <a:extLst>
              <a:ext uri="{FF2B5EF4-FFF2-40B4-BE49-F238E27FC236}">
                <a16:creationId xmlns:a16="http://schemas.microsoft.com/office/drawing/2014/main" id="{4A4453AF-AC06-3A4B-8723-FD6CE23D2DC7}"/>
              </a:ext>
            </a:extLst>
          </p:cNvPr>
          <p:cNvPicPr>
            <a:picLocks noChangeAspect="1"/>
          </p:cNvPicPr>
          <p:nvPr/>
        </p:nvPicPr>
        <p:blipFill>
          <a:blip r:embed="rId6"/>
          <a:stretch>
            <a:fillRect/>
          </a:stretch>
        </p:blipFill>
        <p:spPr>
          <a:xfrm>
            <a:off x="7267754" y="4228592"/>
            <a:ext cx="1254949" cy="1556258"/>
          </a:xfrm>
          <a:prstGeom prst="rect">
            <a:avLst/>
          </a:prstGeom>
        </p:spPr>
      </p:pic>
      <p:pic>
        <p:nvPicPr>
          <p:cNvPr id="11" name="Picture 10">
            <a:extLst>
              <a:ext uri="{FF2B5EF4-FFF2-40B4-BE49-F238E27FC236}">
                <a16:creationId xmlns:a16="http://schemas.microsoft.com/office/drawing/2014/main" id="{C790B76B-A319-524E-9B62-B7D79F1BF1D3}"/>
              </a:ext>
            </a:extLst>
          </p:cNvPr>
          <p:cNvPicPr>
            <a:picLocks noChangeAspect="1"/>
          </p:cNvPicPr>
          <p:nvPr/>
        </p:nvPicPr>
        <p:blipFill>
          <a:blip r:embed="rId7"/>
          <a:stretch>
            <a:fillRect/>
          </a:stretch>
        </p:blipFill>
        <p:spPr>
          <a:xfrm>
            <a:off x="9008400" y="4402283"/>
            <a:ext cx="1387567" cy="1369148"/>
          </a:xfrm>
          <a:prstGeom prst="rect">
            <a:avLst/>
          </a:prstGeom>
        </p:spPr>
      </p:pic>
    </p:spTree>
    <p:extLst>
      <p:ext uri="{BB962C8B-B14F-4D97-AF65-F5344CB8AC3E}">
        <p14:creationId xmlns:p14="http://schemas.microsoft.com/office/powerpoint/2010/main" val="1712356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9821-22F3-8145-9442-0577084EFD63}"/>
              </a:ext>
            </a:extLst>
          </p:cNvPr>
          <p:cNvSpPr>
            <a:spLocks noGrp="1"/>
          </p:cNvSpPr>
          <p:nvPr>
            <p:ph type="title"/>
          </p:nvPr>
        </p:nvSpPr>
        <p:spPr>
          <a:ln w="38100">
            <a:solidFill>
              <a:schemeClr val="accent6"/>
            </a:solidFill>
          </a:ln>
        </p:spPr>
        <p:txBody>
          <a:bodyPr>
            <a:normAutofit/>
          </a:bodyPr>
          <a:lstStyle/>
          <a:p>
            <a:r>
              <a:rPr lang="en-US" sz="4800" b="1" u="sng"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Wild Goats </a:t>
            </a:r>
          </a:p>
        </p:txBody>
      </p:sp>
      <p:sp>
        <p:nvSpPr>
          <p:cNvPr id="3" name="Content Placeholder 2">
            <a:extLst>
              <a:ext uri="{FF2B5EF4-FFF2-40B4-BE49-F238E27FC236}">
                <a16:creationId xmlns:a16="http://schemas.microsoft.com/office/drawing/2014/main" id="{D03FEA6F-A1C5-224C-85BD-330DC3CED22F}"/>
              </a:ext>
            </a:extLst>
          </p:cNvPr>
          <p:cNvSpPr>
            <a:spLocks noGrp="1"/>
          </p:cNvSpPr>
          <p:nvPr>
            <p:ph idx="1"/>
          </p:nvPr>
        </p:nvSpPr>
        <p:spPr>
          <a:ln w="38100">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pPr marL="0" indent="0">
              <a:buNone/>
            </a:pP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  </a:t>
            </a:r>
          </a:p>
          <a:p>
            <a:pPr marL="0" indent="0">
              <a:buNone/>
            </a:pP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   Ibexes</a:t>
            </a:r>
          </a:p>
          <a:p>
            <a:pPr marL="0" indent="0">
              <a:buNone/>
            </a:pP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     Turs</a:t>
            </a:r>
          </a:p>
          <a:p>
            <a:pPr marL="0" indent="0">
              <a:buNone/>
            </a:pPr>
            <a:r>
              <a:rPr lang="en-US" sz="3200"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 Markhor</a:t>
            </a:r>
          </a:p>
        </p:txBody>
      </p:sp>
      <p:pic>
        <p:nvPicPr>
          <p:cNvPr id="4" name="Picture 3">
            <a:extLst>
              <a:ext uri="{FF2B5EF4-FFF2-40B4-BE49-F238E27FC236}">
                <a16:creationId xmlns:a16="http://schemas.microsoft.com/office/drawing/2014/main" id="{190E6802-F8FE-5E44-B9C8-A5F91FDC97B6}"/>
              </a:ext>
            </a:extLst>
          </p:cNvPr>
          <p:cNvPicPr>
            <a:picLocks noChangeAspect="1"/>
          </p:cNvPicPr>
          <p:nvPr/>
        </p:nvPicPr>
        <p:blipFill>
          <a:blip r:embed="rId2"/>
          <a:stretch>
            <a:fillRect/>
          </a:stretch>
        </p:blipFill>
        <p:spPr>
          <a:xfrm>
            <a:off x="3260158" y="2620940"/>
            <a:ext cx="2039936" cy="1925134"/>
          </a:xfrm>
          <a:prstGeom prst="rect">
            <a:avLst/>
          </a:prstGeom>
        </p:spPr>
      </p:pic>
      <p:pic>
        <p:nvPicPr>
          <p:cNvPr id="5" name="Picture 4">
            <a:extLst>
              <a:ext uri="{FF2B5EF4-FFF2-40B4-BE49-F238E27FC236}">
                <a16:creationId xmlns:a16="http://schemas.microsoft.com/office/drawing/2014/main" id="{33512F7C-F68F-5B45-B634-7156DEEF5AAE}"/>
              </a:ext>
            </a:extLst>
          </p:cNvPr>
          <p:cNvPicPr>
            <a:picLocks noChangeAspect="1"/>
          </p:cNvPicPr>
          <p:nvPr/>
        </p:nvPicPr>
        <p:blipFill>
          <a:blip r:embed="rId3"/>
          <a:stretch>
            <a:fillRect/>
          </a:stretch>
        </p:blipFill>
        <p:spPr>
          <a:xfrm>
            <a:off x="8212291" y="2620940"/>
            <a:ext cx="2479340" cy="1925134"/>
          </a:xfrm>
          <a:prstGeom prst="rect">
            <a:avLst/>
          </a:prstGeom>
        </p:spPr>
      </p:pic>
      <p:pic>
        <p:nvPicPr>
          <p:cNvPr id="6" name="Picture 5">
            <a:extLst>
              <a:ext uri="{FF2B5EF4-FFF2-40B4-BE49-F238E27FC236}">
                <a16:creationId xmlns:a16="http://schemas.microsoft.com/office/drawing/2014/main" id="{56FD74E8-15B8-C949-8261-9668A804BD29}"/>
              </a:ext>
            </a:extLst>
          </p:cNvPr>
          <p:cNvPicPr>
            <a:picLocks noChangeAspect="1"/>
          </p:cNvPicPr>
          <p:nvPr/>
        </p:nvPicPr>
        <p:blipFill>
          <a:blip r:embed="rId4"/>
          <a:stretch>
            <a:fillRect/>
          </a:stretch>
        </p:blipFill>
        <p:spPr>
          <a:xfrm>
            <a:off x="5724857" y="3591456"/>
            <a:ext cx="2062671" cy="2090420"/>
          </a:xfrm>
          <a:prstGeom prst="rect">
            <a:avLst/>
          </a:prstGeom>
        </p:spPr>
      </p:pic>
    </p:spTree>
    <p:extLst>
      <p:ext uri="{BB962C8B-B14F-4D97-AF65-F5344CB8AC3E}">
        <p14:creationId xmlns:p14="http://schemas.microsoft.com/office/powerpoint/2010/main" val="1391997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5182-C5C3-794C-8EF6-A5E733CF83C3}"/>
              </a:ext>
            </a:extLst>
          </p:cNvPr>
          <p:cNvSpPr>
            <a:spLocks noGrp="1"/>
          </p:cNvSpPr>
          <p:nvPr>
            <p:ph type="title"/>
          </p:nvPr>
        </p:nvSpPr>
        <p:spPr>
          <a:ln w="38100">
            <a:solidFill>
              <a:schemeClr val="tx1"/>
            </a:solidFill>
          </a:ln>
        </p:spPr>
        <p:style>
          <a:lnRef idx="0">
            <a:schemeClr val="accent6"/>
          </a:lnRef>
          <a:fillRef idx="3">
            <a:schemeClr val="accent6"/>
          </a:fillRef>
          <a:effectRef idx="3">
            <a:schemeClr val="accent6"/>
          </a:effectRef>
          <a:fontRef idx="minor">
            <a:schemeClr val="lt1"/>
          </a:fontRef>
        </p:style>
        <p:txBody>
          <a:bodyPr>
            <a:normAutofit/>
          </a:bodyPr>
          <a:lstStyle/>
          <a:p>
            <a:r>
              <a:rPr lang="en-US" sz="4800" b="1" u="sng"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Mountain Goats </a:t>
            </a:r>
          </a:p>
        </p:txBody>
      </p:sp>
      <p:sp>
        <p:nvSpPr>
          <p:cNvPr id="3" name="Content Placeholder 2">
            <a:extLst>
              <a:ext uri="{FF2B5EF4-FFF2-40B4-BE49-F238E27FC236}">
                <a16:creationId xmlns:a16="http://schemas.microsoft.com/office/drawing/2014/main" id="{3F4CBFBE-DF88-A543-82D3-8FEF293DF52A}"/>
              </a:ext>
            </a:extLst>
          </p:cNvPr>
          <p:cNvSpPr>
            <a:spLocks noGrp="1"/>
          </p:cNvSpPr>
          <p:nvPr>
            <p:ph idx="1"/>
          </p:nvPr>
        </p:nvSpPr>
        <p:spPr>
          <a:xfrm>
            <a:off x="900114" y="2556932"/>
            <a:ext cx="10315574" cy="3689692"/>
          </a:xfrm>
          <a:noFill/>
          <a:ln w="38100">
            <a:solidFill>
              <a:schemeClr val="accent6"/>
            </a:solidFill>
          </a:ln>
        </p:spPr>
        <p:txBody>
          <a:bodyPr>
            <a:normAutofit/>
          </a:bodyPr>
          <a:lstStyle/>
          <a:p>
            <a:pPr marL="0" indent="0">
              <a:buNone/>
            </a:pPr>
            <a:r>
              <a:rPr lang="en-US" sz="2800" dirty="0">
                <a:latin typeface="Marker Felt Thin" panose="02000400000000000000" pitchFamily="2" charset="77"/>
              </a:rPr>
              <a:t>         </a:t>
            </a:r>
            <a:r>
              <a:rPr lang="en-US" sz="2800" b="1"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Irish </a:t>
            </a:r>
          </a:p>
          <a:p>
            <a:pPr marL="0" indent="0">
              <a:buNone/>
            </a:pPr>
            <a:r>
              <a:rPr lang="en-US" sz="2800" b="1"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Altai Mountain </a:t>
            </a:r>
          </a:p>
          <a:p>
            <a:pPr marL="0" indent="0">
              <a:buNone/>
            </a:pPr>
            <a:r>
              <a:rPr lang="en-US" sz="2800" b="1"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Alpine</a:t>
            </a:r>
          </a:p>
          <a:p>
            <a:pPr marL="0" indent="0">
              <a:buNone/>
            </a:pPr>
            <a:r>
              <a:rPr lang="en-US" sz="2800" b="1"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         Booted </a:t>
            </a:r>
          </a:p>
        </p:txBody>
      </p:sp>
      <p:pic>
        <p:nvPicPr>
          <p:cNvPr id="4" name="Picture 3">
            <a:extLst>
              <a:ext uri="{FF2B5EF4-FFF2-40B4-BE49-F238E27FC236}">
                <a16:creationId xmlns:a16="http://schemas.microsoft.com/office/drawing/2014/main" id="{37E58B8A-A59F-E046-BC8B-BD4F995D8DAF}"/>
              </a:ext>
            </a:extLst>
          </p:cNvPr>
          <p:cNvPicPr>
            <a:picLocks noChangeAspect="1"/>
          </p:cNvPicPr>
          <p:nvPr/>
        </p:nvPicPr>
        <p:blipFill>
          <a:blip r:embed="rId2"/>
          <a:stretch>
            <a:fillRect/>
          </a:stretch>
        </p:blipFill>
        <p:spPr>
          <a:xfrm>
            <a:off x="4112606" y="2660266"/>
            <a:ext cx="2310403" cy="1537468"/>
          </a:xfrm>
          <a:prstGeom prst="rect">
            <a:avLst/>
          </a:prstGeom>
        </p:spPr>
      </p:pic>
      <p:pic>
        <p:nvPicPr>
          <p:cNvPr id="5" name="Picture 4">
            <a:extLst>
              <a:ext uri="{FF2B5EF4-FFF2-40B4-BE49-F238E27FC236}">
                <a16:creationId xmlns:a16="http://schemas.microsoft.com/office/drawing/2014/main" id="{CCFFE9BB-5409-CC4C-AB06-8E3F63B7038D}"/>
              </a:ext>
            </a:extLst>
          </p:cNvPr>
          <p:cNvPicPr>
            <a:picLocks noChangeAspect="1"/>
          </p:cNvPicPr>
          <p:nvPr/>
        </p:nvPicPr>
        <p:blipFill>
          <a:blip r:embed="rId3"/>
          <a:stretch>
            <a:fillRect/>
          </a:stretch>
        </p:blipFill>
        <p:spPr>
          <a:xfrm>
            <a:off x="5267808" y="4346284"/>
            <a:ext cx="2310403" cy="1730572"/>
          </a:xfrm>
          <a:prstGeom prst="rect">
            <a:avLst/>
          </a:prstGeom>
        </p:spPr>
      </p:pic>
      <p:pic>
        <p:nvPicPr>
          <p:cNvPr id="6" name="Picture 5">
            <a:extLst>
              <a:ext uri="{FF2B5EF4-FFF2-40B4-BE49-F238E27FC236}">
                <a16:creationId xmlns:a16="http://schemas.microsoft.com/office/drawing/2014/main" id="{EC02CD77-4DD6-584D-934A-5D03BCF75D24}"/>
              </a:ext>
            </a:extLst>
          </p:cNvPr>
          <p:cNvPicPr>
            <a:picLocks noChangeAspect="1"/>
          </p:cNvPicPr>
          <p:nvPr/>
        </p:nvPicPr>
        <p:blipFill>
          <a:blip r:embed="rId4"/>
          <a:stretch>
            <a:fillRect/>
          </a:stretch>
        </p:blipFill>
        <p:spPr>
          <a:xfrm>
            <a:off x="7791462" y="2660266"/>
            <a:ext cx="2401062" cy="1775498"/>
          </a:xfrm>
          <a:prstGeom prst="rect">
            <a:avLst/>
          </a:prstGeom>
        </p:spPr>
      </p:pic>
      <p:pic>
        <p:nvPicPr>
          <p:cNvPr id="7" name="Picture 6">
            <a:extLst>
              <a:ext uri="{FF2B5EF4-FFF2-40B4-BE49-F238E27FC236}">
                <a16:creationId xmlns:a16="http://schemas.microsoft.com/office/drawing/2014/main" id="{0F21E468-B2E9-954A-A103-3075F551B111}"/>
              </a:ext>
            </a:extLst>
          </p:cNvPr>
          <p:cNvPicPr>
            <a:picLocks noChangeAspect="1"/>
          </p:cNvPicPr>
          <p:nvPr/>
        </p:nvPicPr>
        <p:blipFill>
          <a:blip r:embed="rId5"/>
          <a:stretch>
            <a:fillRect/>
          </a:stretch>
        </p:blipFill>
        <p:spPr>
          <a:xfrm>
            <a:off x="8667591" y="4539098"/>
            <a:ext cx="2385428" cy="1587394"/>
          </a:xfrm>
          <a:prstGeom prst="rect">
            <a:avLst/>
          </a:prstGeom>
        </p:spPr>
      </p:pic>
    </p:spTree>
    <p:extLst>
      <p:ext uri="{BB962C8B-B14F-4D97-AF65-F5344CB8AC3E}">
        <p14:creationId xmlns:p14="http://schemas.microsoft.com/office/powerpoint/2010/main" val="817882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1F467-D861-C747-9E49-D41CCF54969D}"/>
              </a:ext>
            </a:extLst>
          </p:cNvPr>
          <p:cNvSpPr>
            <a:spLocks noGrp="1"/>
          </p:cNvSpPr>
          <p:nvPr>
            <p:ph type="title"/>
          </p:nvPr>
        </p:nvSpPr>
        <p:spPr>
          <a:xfrm>
            <a:off x="1295402" y="982133"/>
            <a:ext cx="9601196" cy="1073266"/>
          </a:xfrm>
          <a:ln w="38100">
            <a:solidFill>
              <a:schemeClr val="accent6"/>
            </a:solidFill>
          </a:ln>
        </p:spPr>
        <p:txBody>
          <a:bodyPr>
            <a:normAutofit/>
          </a:bodyPr>
          <a:lstStyle/>
          <a:p>
            <a:r>
              <a:rPr lang="en-US" sz="4800" b="1" u="sng"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Baby Goats </a:t>
            </a:r>
          </a:p>
        </p:txBody>
      </p:sp>
      <p:sp>
        <p:nvSpPr>
          <p:cNvPr id="3" name="Content Placeholder 2">
            <a:extLst>
              <a:ext uri="{FF2B5EF4-FFF2-40B4-BE49-F238E27FC236}">
                <a16:creationId xmlns:a16="http://schemas.microsoft.com/office/drawing/2014/main" id="{07F86DEC-A485-FB47-8109-AC150A95904C}"/>
              </a:ext>
            </a:extLst>
          </p:cNvPr>
          <p:cNvSpPr>
            <a:spLocks noGrp="1"/>
          </p:cNvSpPr>
          <p:nvPr>
            <p:ph idx="1"/>
          </p:nvPr>
        </p:nvSpPr>
        <p:spPr>
          <a:xfrm>
            <a:off x="1295402" y="2359009"/>
            <a:ext cx="9601196" cy="3857516"/>
          </a:xfrm>
          <a:ln w="38100">
            <a:solidFill>
              <a:schemeClr val="tx1"/>
            </a:solidFill>
          </a:ln>
        </p:spPr>
        <p:style>
          <a:lnRef idx="0">
            <a:schemeClr val="accent6"/>
          </a:lnRef>
          <a:fillRef idx="3">
            <a:schemeClr val="accent6"/>
          </a:fillRef>
          <a:effectRef idx="3">
            <a:schemeClr val="accent6"/>
          </a:effectRef>
          <a:fontRef idx="minor">
            <a:schemeClr val="lt1"/>
          </a:fontRef>
        </p:style>
        <p:txBody>
          <a:bodyPr/>
          <a:lstStyle/>
          <a:p>
            <a:pPr marL="0" indent="0" algn="ctr">
              <a:buNone/>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Baby goats are called Kids. They can get up and walk around minutes after being born and love to jump around. Single, twins, triplets, and quadruplets are common when being born. </a:t>
            </a:r>
          </a:p>
        </p:txBody>
      </p:sp>
      <p:pic>
        <p:nvPicPr>
          <p:cNvPr id="5" name="Picture 4">
            <a:extLst>
              <a:ext uri="{FF2B5EF4-FFF2-40B4-BE49-F238E27FC236}">
                <a16:creationId xmlns:a16="http://schemas.microsoft.com/office/drawing/2014/main" id="{EAC163FD-D8FC-B247-B1C9-25C20D55622D}"/>
              </a:ext>
            </a:extLst>
          </p:cNvPr>
          <p:cNvPicPr>
            <a:picLocks noChangeAspect="1"/>
          </p:cNvPicPr>
          <p:nvPr/>
        </p:nvPicPr>
        <p:blipFill>
          <a:blip r:embed="rId2"/>
          <a:stretch>
            <a:fillRect/>
          </a:stretch>
        </p:blipFill>
        <p:spPr>
          <a:xfrm rot="5400000">
            <a:off x="1263915" y="3992299"/>
            <a:ext cx="2194988" cy="1646241"/>
          </a:xfrm>
          <a:prstGeom prst="rect">
            <a:avLst/>
          </a:prstGeom>
        </p:spPr>
      </p:pic>
      <p:pic>
        <p:nvPicPr>
          <p:cNvPr id="7" name="Picture 6">
            <a:extLst>
              <a:ext uri="{FF2B5EF4-FFF2-40B4-BE49-F238E27FC236}">
                <a16:creationId xmlns:a16="http://schemas.microsoft.com/office/drawing/2014/main" id="{C39E2FFB-AEB8-AA46-8724-65A12B6A7EB4}"/>
              </a:ext>
            </a:extLst>
          </p:cNvPr>
          <p:cNvPicPr>
            <a:picLocks noChangeAspect="1"/>
          </p:cNvPicPr>
          <p:nvPr/>
        </p:nvPicPr>
        <p:blipFill>
          <a:blip r:embed="rId3"/>
          <a:stretch>
            <a:fillRect/>
          </a:stretch>
        </p:blipFill>
        <p:spPr>
          <a:xfrm>
            <a:off x="3433383" y="4013622"/>
            <a:ext cx="1540668" cy="2054224"/>
          </a:xfrm>
          <a:prstGeom prst="rect">
            <a:avLst/>
          </a:prstGeom>
        </p:spPr>
      </p:pic>
      <p:pic>
        <p:nvPicPr>
          <p:cNvPr id="9" name="Picture 8">
            <a:extLst>
              <a:ext uri="{FF2B5EF4-FFF2-40B4-BE49-F238E27FC236}">
                <a16:creationId xmlns:a16="http://schemas.microsoft.com/office/drawing/2014/main" id="{097E1A20-6366-AD4D-BB49-1ED66AC4FDC4}"/>
              </a:ext>
            </a:extLst>
          </p:cNvPr>
          <p:cNvPicPr>
            <a:picLocks noChangeAspect="1"/>
          </p:cNvPicPr>
          <p:nvPr/>
        </p:nvPicPr>
        <p:blipFill>
          <a:blip r:embed="rId4"/>
          <a:stretch>
            <a:fillRect/>
          </a:stretch>
        </p:blipFill>
        <p:spPr>
          <a:xfrm>
            <a:off x="5338763" y="3717926"/>
            <a:ext cx="1701403" cy="2268537"/>
          </a:xfrm>
          <a:prstGeom prst="rect">
            <a:avLst/>
          </a:prstGeom>
        </p:spPr>
      </p:pic>
      <p:pic>
        <p:nvPicPr>
          <p:cNvPr id="11" name="Picture 10">
            <a:extLst>
              <a:ext uri="{FF2B5EF4-FFF2-40B4-BE49-F238E27FC236}">
                <a16:creationId xmlns:a16="http://schemas.microsoft.com/office/drawing/2014/main" id="{8AD877B3-0DB5-0A4A-8AF2-041F6FF9B816}"/>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310965" y="4002215"/>
            <a:ext cx="1431400" cy="1984248"/>
          </a:xfrm>
          <a:prstGeom prst="rect">
            <a:avLst/>
          </a:prstGeom>
        </p:spPr>
      </p:pic>
      <p:pic>
        <p:nvPicPr>
          <p:cNvPr id="13" name="Picture 12">
            <a:extLst>
              <a:ext uri="{FF2B5EF4-FFF2-40B4-BE49-F238E27FC236}">
                <a16:creationId xmlns:a16="http://schemas.microsoft.com/office/drawing/2014/main" id="{26C73D7D-A8B7-6B4D-831A-1D77CCC89E3E}"/>
              </a:ext>
            </a:extLst>
          </p:cNvPr>
          <p:cNvPicPr>
            <a:picLocks noChangeAspect="1"/>
          </p:cNvPicPr>
          <p:nvPr/>
        </p:nvPicPr>
        <p:blipFill>
          <a:blip r:embed="rId6"/>
          <a:stretch>
            <a:fillRect/>
          </a:stretch>
        </p:blipFill>
        <p:spPr>
          <a:xfrm rot="5400000">
            <a:off x="8729598" y="3894336"/>
            <a:ext cx="2268537" cy="1701403"/>
          </a:xfrm>
          <a:prstGeom prst="rect">
            <a:avLst/>
          </a:prstGeom>
        </p:spPr>
      </p:pic>
    </p:spTree>
    <p:extLst>
      <p:ext uri="{BB962C8B-B14F-4D97-AF65-F5344CB8AC3E}">
        <p14:creationId xmlns:p14="http://schemas.microsoft.com/office/powerpoint/2010/main" val="791815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B0D67-B781-AB4E-A53F-D7280EEBBF3D}"/>
              </a:ext>
            </a:extLst>
          </p:cNvPr>
          <p:cNvSpPr>
            <a:spLocks noGrp="1"/>
          </p:cNvSpPr>
          <p:nvPr>
            <p:ph type="title"/>
          </p:nvPr>
        </p:nvSpPr>
        <p:spPr/>
        <p:style>
          <a:lnRef idx="0">
            <a:schemeClr val="accent6"/>
          </a:lnRef>
          <a:fillRef idx="3">
            <a:schemeClr val="accent6"/>
          </a:fillRef>
          <a:effectRef idx="3">
            <a:schemeClr val="accent6"/>
          </a:effectRef>
          <a:fontRef idx="minor">
            <a:schemeClr val="lt1"/>
          </a:fontRef>
        </p:style>
        <p:txBody>
          <a:bodyPr>
            <a:normAutofit/>
          </a:bodyPr>
          <a:lstStyle/>
          <a:p>
            <a:r>
              <a:rPr lang="en-US" sz="4800" b="1" u="sng"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Fun Facts about Goats </a:t>
            </a:r>
          </a:p>
        </p:txBody>
      </p:sp>
      <p:sp>
        <p:nvSpPr>
          <p:cNvPr id="3" name="Content Placeholder 2">
            <a:extLst>
              <a:ext uri="{FF2B5EF4-FFF2-40B4-BE49-F238E27FC236}">
                <a16:creationId xmlns:a16="http://schemas.microsoft.com/office/drawing/2014/main" id="{623F3F28-7115-5640-9D24-6144F8A38364}"/>
              </a:ext>
            </a:extLst>
          </p:cNvPr>
          <p:cNvSpPr>
            <a:spLocks noGrp="1"/>
          </p:cNvSpPr>
          <p:nvPr>
            <p:ph idx="1"/>
          </p:nvPr>
        </p:nvSpPr>
        <p:spPr>
          <a:xfrm>
            <a:off x="1295401" y="2523744"/>
            <a:ext cx="9601196" cy="3742944"/>
          </a:xfrm>
          <a:ln w="38100">
            <a:solidFill>
              <a:schemeClr val="accent6"/>
            </a:solidFill>
          </a:ln>
        </p:spPr>
        <p:txBody>
          <a:bodyPr>
            <a:noAutofit/>
          </a:bodyPr>
          <a:lstStyle/>
          <a:p>
            <a:pPr marL="0" indent="0" algn="ctr">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Goats were one of the first animals to be tamed by humans over 9,000 years ago. </a:t>
            </a:r>
          </a:p>
          <a:p>
            <a:pPr marL="0" indent="0" algn="ctr">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Goats can be taught their name and to come when called just like dogs.</a:t>
            </a:r>
          </a:p>
          <a:p>
            <a:pPr marL="0" indent="0" algn="ctr">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Goats do not have teeth on their upper jaw.</a:t>
            </a:r>
          </a:p>
          <a:p>
            <a:pPr marL="0" indent="0" algn="ctr">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Goats have four stomachs.</a:t>
            </a:r>
          </a:p>
          <a:p>
            <a:pPr marL="0" indent="0" algn="ctr">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Goats need a herd to live in. </a:t>
            </a:r>
          </a:p>
        </p:txBody>
      </p:sp>
      <p:pic>
        <p:nvPicPr>
          <p:cNvPr id="5" name="Picture 4">
            <a:extLst>
              <a:ext uri="{FF2B5EF4-FFF2-40B4-BE49-F238E27FC236}">
                <a16:creationId xmlns:a16="http://schemas.microsoft.com/office/drawing/2014/main" id="{FAD6B038-FA0E-1047-B07A-5D8BDC047B0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flipV="1">
            <a:off x="72420480" y="-39646515"/>
            <a:ext cx="9257124" cy="9158739"/>
          </a:xfrm>
          <a:prstGeom prst="rect">
            <a:avLst/>
          </a:prstGeom>
        </p:spPr>
      </p:pic>
      <p:pic>
        <p:nvPicPr>
          <p:cNvPr id="8" name="Picture 7">
            <a:extLst>
              <a:ext uri="{FF2B5EF4-FFF2-40B4-BE49-F238E27FC236}">
                <a16:creationId xmlns:a16="http://schemas.microsoft.com/office/drawing/2014/main" id="{D0198553-34EF-304D-AD19-363AC62702C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756709" y="1096244"/>
            <a:ext cx="1087196" cy="1075641"/>
          </a:xfrm>
          <a:prstGeom prst="rect">
            <a:avLst/>
          </a:prstGeom>
        </p:spPr>
      </p:pic>
      <p:pic>
        <p:nvPicPr>
          <p:cNvPr id="10" name="Picture 9">
            <a:extLst>
              <a:ext uri="{FF2B5EF4-FFF2-40B4-BE49-F238E27FC236}">
                <a16:creationId xmlns:a16="http://schemas.microsoft.com/office/drawing/2014/main" id="{C8ADDB3C-46C4-7945-B9AC-0F58E1AD751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115127" y="1096244"/>
            <a:ext cx="1087196" cy="1075641"/>
          </a:xfrm>
          <a:prstGeom prst="rect">
            <a:avLst/>
          </a:prstGeom>
        </p:spPr>
      </p:pic>
    </p:spTree>
    <p:extLst>
      <p:ext uri="{BB962C8B-B14F-4D97-AF65-F5344CB8AC3E}">
        <p14:creationId xmlns:p14="http://schemas.microsoft.com/office/powerpoint/2010/main" val="195220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AF78-633F-0A4B-B301-387156FC7415}"/>
              </a:ext>
            </a:extLst>
          </p:cNvPr>
          <p:cNvSpPr>
            <a:spLocks noGrp="1"/>
          </p:cNvSpPr>
          <p:nvPr>
            <p:ph type="title"/>
          </p:nvPr>
        </p:nvSpPr>
        <p:spPr>
          <a:ln w="38100">
            <a:solidFill>
              <a:schemeClr val="accent6"/>
            </a:solidFill>
          </a:ln>
        </p:spPr>
        <p:txBody>
          <a:bodyPr>
            <a:normAutofit/>
          </a:bodyPr>
          <a:lstStyle/>
          <a:p>
            <a:r>
              <a:rPr lang="en-US" sz="4800" b="1" u="sng"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Why have goats ? </a:t>
            </a:r>
          </a:p>
        </p:txBody>
      </p:sp>
      <p:sp>
        <p:nvSpPr>
          <p:cNvPr id="3" name="Content Placeholder 2">
            <a:extLst>
              <a:ext uri="{FF2B5EF4-FFF2-40B4-BE49-F238E27FC236}">
                <a16:creationId xmlns:a16="http://schemas.microsoft.com/office/drawing/2014/main" id="{132E096D-C9CC-9F49-AF24-49FDF1D6BC53}"/>
              </a:ext>
            </a:extLst>
          </p:cNvPr>
          <p:cNvSpPr>
            <a:spLocks noGrp="1"/>
          </p:cNvSpPr>
          <p:nvPr>
            <p:ph idx="1"/>
          </p:nvPr>
        </p:nvSpPr>
        <p:spPr>
          <a:ln w="38100">
            <a:solidFill>
              <a:schemeClr val="tx1"/>
            </a:solidFill>
          </a:ln>
        </p:spPr>
        <p:style>
          <a:lnRef idx="0">
            <a:schemeClr val="accent6"/>
          </a:lnRef>
          <a:fillRef idx="3">
            <a:schemeClr val="accent6"/>
          </a:fillRef>
          <a:effectRef idx="3">
            <a:schemeClr val="accent6"/>
          </a:effectRef>
          <a:fontRef idx="minor">
            <a:schemeClr val="lt1"/>
          </a:fontRef>
        </p:style>
        <p:txBody>
          <a:bodyPr/>
          <a:lstStyle/>
          <a:p>
            <a:pPr marL="0" indent="0">
              <a:lnSpc>
                <a:spcPct val="150000"/>
              </a:lnSpc>
              <a:buNone/>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Goats are great animals for farms or petting zoos.</a:t>
            </a:r>
          </a:p>
          <a:p>
            <a:pPr marL="0" indent="0">
              <a:lnSpc>
                <a:spcPct val="150000"/>
              </a:lnSpc>
              <a:buNone/>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Their milk is very beneficial and can be used for many different things like cheese, ice cream, butter , and even soap, skin care, and lotion. </a:t>
            </a:r>
          </a:p>
          <a:p>
            <a:pPr marL="0" indent="0">
              <a:lnSpc>
                <a:spcPct val="150000"/>
              </a:lnSpc>
              <a:buNone/>
            </a:pPr>
            <a:r>
              <a:rPr lang="en-US" b="1" spc="50" dirty="0">
                <a:ln w="9525" cmpd="sng">
                  <a:solidFill>
                    <a:schemeClr val="accent1"/>
                  </a:solidFill>
                  <a:prstDash val="solid"/>
                </a:ln>
                <a:solidFill>
                  <a:srgbClr val="70AD47">
                    <a:tint val="1000"/>
                  </a:srgbClr>
                </a:solidFill>
                <a:effectLst>
                  <a:glow rad="38100">
                    <a:schemeClr val="accent1">
                      <a:alpha val="40000"/>
                    </a:schemeClr>
                  </a:glow>
                </a:effectLst>
                <a:latin typeface="Marker Felt Thin" panose="02000400000000000000" pitchFamily="2" charset="77"/>
              </a:rPr>
              <a:t>Many people raise goats for meat. </a:t>
            </a:r>
          </a:p>
        </p:txBody>
      </p:sp>
      <p:pic>
        <p:nvPicPr>
          <p:cNvPr id="4" name="Picture 3">
            <a:extLst>
              <a:ext uri="{FF2B5EF4-FFF2-40B4-BE49-F238E27FC236}">
                <a16:creationId xmlns:a16="http://schemas.microsoft.com/office/drawing/2014/main" id="{CC05F139-BE5F-2A46-B670-CDE35BEA779E}"/>
              </a:ext>
            </a:extLst>
          </p:cNvPr>
          <p:cNvPicPr>
            <a:picLocks noChangeAspect="1"/>
          </p:cNvPicPr>
          <p:nvPr/>
        </p:nvPicPr>
        <p:blipFill>
          <a:blip r:embed="rId2"/>
          <a:stretch>
            <a:fillRect/>
          </a:stretch>
        </p:blipFill>
        <p:spPr>
          <a:xfrm>
            <a:off x="1978448" y="1084997"/>
            <a:ext cx="1336481" cy="1037738"/>
          </a:xfrm>
          <a:prstGeom prst="rect">
            <a:avLst/>
          </a:prstGeom>
          <a:ln w="38100">
            <a:solidFill>
              <a:schemeClr val="tx1"/>
            </a:solidFill>
          </a:ln>
        </p:spPr>
      </p:pic>
      <p:pic>
        <p:nvPicPr>
          <p:cNvPr id="5" name="Picture 4">
            <a:extLst>
              <a:ext uri="{FF2B5EF4-FFF2-40B4-BE49-F238E27FC236}">
                <a16:creationId xmlns:a16="http://schemas.microsoft.com/office/drawing/2014/main" id="{AA427CA8-6B87-2040-8BDC-CE60B6219102}"/>
              </a:ext>
            </a:extLst>
          </p:cNvPr>
          <p:cNvPicPr>
            <a:picLocks noChangeAspect="1"/>
          </p:cNvPicPr>
          <p:nvPr/>
        </p:nvPicPr>
        <p:blipFill>
          <a:blip r:embed="rId3"/>
          <a:stretch>
            <a:fillRect/>
          </a:stretch>
        </p:blipFill>
        <p:spPr>
          <a:xfrm>
            <a:off x="7151426" y="4394579"/>
            <a:ext cx="2407743" cy="1378424"/>
          </a:xfrm>
          <a:prstGeom prst="rect">
            <a:avLst/>
          </a:prstGeom>
          <a:ln w="38100">
            <a:solidFill>
              <a:schemeClr val="tx1"/>
            </a:solidFill>
          </a:ln>
        </p:spPr>
      </p:pic>
      <p:pic>
        <p:nvPicPr>
          <p:cNvPr id="6" name="Picture 5">
            <a:extLst>
              <a:ext uri="{FF2B5EF4-FFF2-40B4-BE49-F238E27FC236}">
                <a16:creationId xmlns:a16="http://schemas.microsoft.com/office/drawing/2014/main" id="{924584F2-AA37-A940-8310-2F2DD060D68F}"/>
              </a:ext>
            </a:extLst>
          </p:cNvPr>
          <p:cNvPicPr>
            <a:picLocks noChangeAspect="1"/>
          </p:cNvPicPr>
          <p:nvPr/>
        </p:nvPicPr>
        <p:blipFill>
          <a:blip r:embed="rId4"/>
          <a:stretch>
            <a:fillRect/>
          </a:stretch>
        </p:blipFill>
        <p:spPr>
          <a:xfrm>
            <a:off x="8877072" y="1084997"/>
            <a:ext cx="1037738" cy="1037738"/>
          </a:xfrm>
          <a:prstGeom prst="rect">
            <a:avLst/>
          </a:prstGeom>
          <a:ln w="38100">
            <a:solidFill>
              <a:schemeClr val="tx1"/>
            </a:solidFill>
          </a:ln>
        </p:spPr>
      </p:pic>
    </p:spTree>
    <p:extLst>
      <p:ext uri="{BB962C8B-B14F-4D97-AF65-F5344CB8AC3E}">
        <p14:creationId xmlns:p14="http://schemas.microsoft.com/office/powerpoint/2010/main" val="2027388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81F65-3B79-7F49-A67D-69BA66FDB35A}"/>
              </a:ext>
            </a:extLst>
          </p:cNvPr>
          <p:cNvSpPr>
            <a:spLocks noGrp="1"/>
          </p:cNvSpPr>
          <p:nvPr>
            <p:ph type="title"/>
          </p:nvPr>
        </p:nvSpPr>
        <p:spPr>
          <a:xfrm>
            <a:off x="1295402" y="982132"/>
            <a:ext cx="9601196" cy="914907"/>
          </a:xfrm>
          <a:ln w="38100">
            <a:solidFill>
              <a:schemeClr val="tx1"/>
            </a:solidFill>
          </a:ln>
        </p:spPr>
        <p:style>
          <a:lnRef idx="0">
            <a:schemeClr val="accent6"/>
          </a:lnRef>
          <a:fillRef idx="3">
            <a:schemeClr val="accent6"/>
          </a:fillRef>
          <a:effectRef idx="3">
            <a:schemeClr val="accent6"/>
          </a:effectRef>
          <a:fontRef idx="minor">
            <a:schemeClr val="lt1"/>
          </a:fontRef>
        </p:style>
        <p:txBody>
          <a:bodyPr/>
          <a:lstStyle/>
          <a:p>
            <a:r>
              <a:rPr lang="en-US" u="sng" dirty="0"/>
              <a:t>Goat Activities</a:t>
            </a:r>
          </a:p>
        </p:txBody>
      </p:sp>
      <p:sp>
        <p:nvSpPr>
          <p:cNvPr id="3" name="Content Placeholder 2">
            <a:extLst>
              <a:ext uri="{FF2B5EF4-FFF2-40B4-BE49-F238E27FC236}">
                <a16:creationId xmlns:a16="http://schemas.microsoft.com/office/drawing/2014/main" id="{6195D430-5E0B-3043-B155-C439A28367BF}"/>
              </a:ext>
            </a:extLst>
          </p:cNvPr>
          <p:cNvSpPr>
            <a:spLocks noGrp="1"/>
          </p:cNvSpPr>
          <p:nvPr>
            <p:ph idx="1"/>
          </p:nvPr>
        </p:nvSpPr>
        <p:spPr>
          <a:xfrm>
            <a:off x="1295401" y="2019869"/>
            <a:ext cx="9601196" cy="3855999"/>
          </a:xfrm>
          <a:ln w="38100">
            <a:solidFill>
              <a:schemeClr val="accent6"/>
            </a:solidFill>
          </a:ln>
        </p:spPr>
        <p:txBody>
          <a:bodyPr>
            <a:normAutofit/>
          </a:bodyPr>
          <a:lstStyle/>
          <a:p>
            <a:pPr marL="0" indent="0" algn="ctr">
              <a:buNone/>
            </a:pPr>
            <a:r>
              <a:rPr lang="en-US" sz="2800" spc="50" dirty="0">
                <a:ln w="9525" cmpd="sng">
                  <a:solidFill>
                    <a:schemeClr val="tx1"/>
                  </a:solidFill>
                  <a:prstDash val="solid"/>
                </a:ln>
                <a:solidFill>
                  <a:schemeClr val="accent6"/>
                </a:solidFill>
                <a:effectLst>
                  <a:glow rad="38100">
                    <a:schemeClr val="accent1">
                      <a:alpha val="40000"/>
                    </a:schemeClr>
                  </a:glow>
                </a:effectLst>
                <a:latin typeface="Marker Felt Thin" panose="02000400000000000000" pitchFamily="2" charset="77"/>
              </a:rPr>
              <a:t>Goats love to climb ! They are known to take shelter in trees in many other countries. Many domestic goats have been taken into the new trend of goat yoga, where goats climb on you while doing yoga. Goats are very active and tend to be curious animals but can be lazy too. </a:t>
            </a:r>
          </a:p>
        </p:txBody>
      </p:sp>
      <p:pic>
        <p:nvPicPr>
          <p:cNvPr id="4" name="Picture 3">
            <a:extLst>
              <a:ext uri="{FF2B5EF4-FFF2-40B4-BE49-F238E27FC236}">
                <a16:creationId xmlns:a16="http://schemas.microsoft.com/office/drawing/2014/main" id="{10A36CAD-2EFC-2C41-8188-2147871E42A9}"/>
              </a:ext>
            </a:extLst>
          </p:cNvPr>
          <p:cNvPicPr>
            <a:picLocks noChangeAspect="1"/>
          </p:cNvPicPr>
          <p:nvPr/>
        </p:nvPicPr>
        <p:blipFill>
          <a:blip r:embed="rId2"/>
          <a:stretch>
            <a:fillRect/>
          </a:stretch>
        </p:blipFill>
        <p:spPr>
          <a:xfrm>
            <a:off x="1489786" y="3947869"/>
            <a:ext cx="2045600" cy="1565828"/>
          </a:xfrm>
          <a:prstGeom prst="rect">
            <a:avLst/>
          </a:prstGeom>
        </p:spPr>
      </p:pic>
      <p:pic>
        <p:nvPicPr>
          <p:cNvPr id="5" name="Picture 4">
            <a:extLst>
              <a:ext uri="{FF2B5EF4-FFF2-40B4-BE49-F238E27FC236}">
                <a16:creationId xmlns:a16="http://schemas.microsoft.com/office/drawing/2014/main" id="{02C58600-701C-A247-A304-6DE2A0C77F93}"/>
              </a:ext>
            </a:extLst>
          </p:cNvPr>
          <p:cNvPicPr>
            <a:picLocks noChangeAspect="1"/>
          </p:cNvPicPr>
          <p:nvPr/>
        </p:nvPicPr>
        <p:blipFill>
          <a:blip r:embed="rId3"/>
          <a:stretch>
            <a:fillRect/>
          </a:stretch>
        </p:blipFill>
        <p:spPr>
          <a:xfrm>
            <a:off x="3869820" y="4365346"/>
            <a:ext cx="2428164" cy="1359772"/>
          </a:xfrm>
          <a:prstGeom prst="rect">
            <a:avLst/>
          </a:prstGeom>
        </p:spPr>
      </p:pic>
      <p:pic>
        <p:nvPicPr>
          <p:cNvPr id="6" name="Picture 5">
            <a:extLst>
              <a:ext uri="{FF2B5EF4-FFF2-40B4-BE49-F238E27FC236}">
                <a16:creationId xmlns:a16="http://schemas.microsoft.com/office/drawing/2014/main" id="{55D60E6A-8E50-3347-AA73-CB858BE07F55}"/>
              </a:ext>
            </a:extLst>
          </p:cNvPr>
          <p:cNvPicPr>
            <a:picLocks noChangeAspect="1"/>
          </p:cNvPicPr>
          <p:nvPr/>
        </p:nvPicPr>
        <p:blipFill>
          <a:blip r:embed="rId4"/>
          <a:stretch>
            <a:fillRect/>
          </a:stretch>
        </p:blipFill>
        <p:spPr>
          <a:xfrm>
            <a:off x="8555185" y="3947867"/>
            <a:ext cx="2147029" cy="1795187"/>
          </a:xfrm>
          <a:prstGeom prst="rect">
            <a:avLst/>
          </a:prstGeom>
        </p:spPr>
      </p:pic>
      <p:pic>
        <p:nvPicPr>
          <p:cNvPr id="7" name="Picture 6">
            <a:extLst>
              <a:ext uri="{FF2B5EF4-FFF2-40B4-BE49-F238E27FC236}">
                <a16:creationId xmlns:a16="http://schemas.microsoft.com/office/drawing/2014/main" id="{3CF73368-23FB-144E-86BC-B96F9C282A4D}"/>
              </a:ext>
            </a:extLst>
          </p:cNvPr>
          <p:cNvPicPr>
            <a:picLocks noChangeAspect="1"/>
          </p:cNvPicPr>
          <p:nvPr/>
        </p:nvPicPr>
        <p:blipFill>
          <a:blip r:embed="rId5"/>
          <a:stretch>
            <a:fillRect/>
          </a:stretch>
        </p:blipFill>
        <p:spPr>
          <a:xfrm>
            <a:off x="6632418" y="4330857"/>
            <a:ext cx="1588333" cy="1428750"/>
          </a:xfrm>
          <a:prstGeom prst="rect">
            <a:avLst/>
          </a:prstGeom>
        </p:spPr>
      </p:pic>
    </p:spTree>
    <p:extLst>
      <p:ext uri="{BB962C8B-B14F-4D97-AF65-F5344CB8AC3E}">
        <p14:creationId xmlns:p14="http://schemas.microsoft.com/office/powerpoint/2010/main" val="310724061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docProps/app.xml><?xml version="1.0" encoding="utf-8"?>
<Properties xmlns="http://schemas.openxmlformats.org/officeDocument/2006/extended-properties" xmlns:vt="http://schemas.openxmlformats.org/officeDocument/2006/docPropsVTypes">
  <Template>{616145A1-FAAE-1141-89D5-B4BC7C76399A}tf10001064</Template>
  <TotalTime>172</TotalTime>
  <Words>294</Words>
  <Application>Microsoft Macintosh PowerPoint</Application>
  <PresentationFormat>Widescreen</PresentationFormat>
  <Paragraphs>36</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Garamond</vt:lpstr>
      <vt:lpstr>Marker Felt Thin</vt:lpstr>
      <vt:lpstr>Organic</vt:lpstr>
      <vt:lpstr>All About  Goats </vt:lpstr>
      <vt:lpstr>Types of Goats </vt:lpstr>
      <vt:lpstr>Domestic Goats </vt:lpstr>
      <vt:lpstr>Wild Goats </vt:lpstr>
      <vt:lpstr>Mountain Goats </vt:lpstr>
      <vt:lpstr>Baby Goats </vt:lpstr>
      <vt:lpstr>Fun Facts about Goats </vt:lpstr>
      <vt:lpstr>Why have goats ? </vt:lpstr>
      <vt:lpstr>Goat Activities</vt:lpstr>
      <vt:lpstr>The End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About  Goats </dc:title>
  <dc:creator>Jasmine Baker</dc:creator>
  <cp:lastModifiedBy>Jasmine Baker</cp:lastModifiedBy>
  <cp:revision>15</cp:revision>
  <dcterms:created xsi:type="dcterms:W3CDTF">2020-11-17T00:44:55Z</dcterms:created>
  <dcterms:modified xsi:type="dcterms:W3CDTF">2020-11-17T03:37:20Z</dcterms:modified>
</cp:coreProperties>
</file>