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3"/>
  </p:notesMasterIdLst>
  <p:sldIdLst>
    <p:sldId id="3825" r:id="rId5"/>
    <p:sldId id="3835" r:id="rId6"/>
    <p:sldId id="3827" r:id="rId7"/>
    <p:sldId id="3838" r:id="rId8"/>
    <p:sldId id="3836" r:id="rId9"/>
    <p:sldId id="3833" r:id="rId10"/>
    <p:sldId id="3828" r:id="rId11"/>
    <p:sldId id="38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4" d="100"/>
          <a:sy n="114" d="100"/>
        </p:scale>
        <p:origin x="186" y="102"/>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4/26/2021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lstStyle/>
          <a:p>
            <a:r>
              <a:rPr lang="en-US" dirty="0">
                <a:solidFill>
                  <a:srgbClr val="FFFFFF"/>
                </a:solidFill>
              </a:rPr>
              <a:t>All About Me</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By Ms. Hannah Welsh</a:t>
            </a:r>
          </a:p>
          <a:p>
            <a:r>
              <a:rPr lang="en-US" dirty="0">
                <a:solidFill>
                  <a:srgbClr val="FFFFFF"/>
                </a:solidFill>
              </a:rPr>
              <a:t>Hannah.welsh@smail.astate.edu</a:t>
            </a: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02D9-E90C-4230-9B71-5A3499797AE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6B288635-6CF9-42FD-A704-776D1F2FC355}"/>
              </a:ext>
            </a:extLst>
          </p:cNvPr>
          <p:cNvSpPr>
            <a:spLocks noGrp="1"/>
          </p:cNvSpPr>
          <p:nvPr>
            <p:ph sz="half" idx="1"/>
          </p:nvPr>
        </p:nvSpPr>
        <p:spPr/>
        <p:txBody>
          <a:bodyPr/>
          <a:lstStyle/>
          <a:p>
            <a:r>
              <a:rPr lang="en-US" dirty="0"/>
              <a:t>My name is Hannah Welsh</a:t>
            </a:r>
          </a:p>
          <a:p>
            <a:r>
              <a:rPr lang="en-US" dirty="0"/>
              <a:t>I am from Tuckerman, AR</a:t>
            </a:r>
          </a:p>
          <a:p>
            <a:r>
              <a:rPr lang="en-US" dirty="0"/>
              <a:t>I graduated from Arkansas State University in 2022 with my bachelors in mid-level education, specialties in math and science</a:t>
            </a:r>
          </a:p>
        </p:txBody>
      </p:sp>
      <p:sp>
        <p:nvSpPr>
          <p:cNvPr id="4" name="Content Placeholder 3">
            <a:extLst>
              <a:ext uri="{FF2B5EF4-FFF2-40B4-BE49-F238E27FC236}">
                <a16:creationId xmlns:a16="http://schemas.microsoft.com/office/drawing/2014/main" id="{12438AAC-2CAC-4C0F-85C0-E191A3DB817B}"/>
              </a:ext>
            </a:extLst>
          </p:cNvPr>
          <p:cNvSpPr>
            <a:spLocks noGrp="1"/>
          </p:cNvSpPr>
          <p:nvPr>
            <p:ph sz="half" idx="2"/>
          </p:nvPr>
        </p:nvSpPr>
        <p:spPr/>
        <p:txBody>
          <a:bodyPr/>
          <a:lstStyle/>
          <a:p>
            <a:r>
              <a:rPr lang="en-US" dirty="0"/>
              <a:t>I am currently engaged; my fiancé is Andrew Montgomery.  We own one cat named Cream</a:t>
            </a:r>
          </a:p>
        </p:txBody>
      </p:sp>
      <p:sp>
        <p:nvSpPr>
          <p:cNvPr id="5" name="Date Placeholder 4">
            <a:extLst>
              <a:ext uri="{FF2B5EF4-FFF2-40B4-BE49-F238E27FC236}">
                <a16:creationId xmlns:a16="http://schemas.microsoft.com/office/drawing/2014/main" id="{3D431FCC-165F-4FC6-AE43-6C4E578F5498}"/>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70CA675-6088-4EC3-B918-E712727D1F15}"/>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1475333A-5BF3-47C5-ABDB-3BCC9D5F9DD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21535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Classroom</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a:normAutofit fontScale="85000" lnSpcReduction="20000"/>
          </a:bodyPr>
          <a:lstStyle/>
          <a:p>
            <a:r>
              <a:rPr lang="en-US" dirty="0"/>
              <a:t>One thing that I believe is important in my classroom is the knowledge and acceptance of diversity in our students.  I want to create a diverse and accepting community between my students.  My goal is to have students to learn and appreciate different perspectives around the.  I want them to be prepared to interact with those who are different than themselves in a professional way, giving them the skills to benefit them not only in the future but outside of a school environment as well.  This is one of the topics that I have listed on my advocacy page as well if you’re interested in learning more about promoting diversity in the classroom.</a:t>
            </a:r>
          </a:p>
          <a:p>
            <a:endParaRPr lang="en-US" dirty="0"/>
          </a:p>
        </p:txBody>
      </p:sp>
      <p:pic>
        <p:nvPicPr>
          <p:cNvPr id="11" name="Picture Placeholder 10" descr="boy looking at map on the wa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2"/>
          <a:srcRect t="72" b="72"/>
          <a:stretch/>
        </p:blipFill>
        <p:spPr/>
      </p:pic>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3"/>
          <a:srcRect/>
          <a:stretch/>
        </p:blipFill>
        <p:spPr/>
      </p:pic>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0BFDDD5-F0BB-42AD-A8B1-A1ECE57F6F66}"/>
              </a:ext>
            </a:extLst>
          </p:cNvPr>
          <p:cNvSpPr>
            <a:spLocks noGrp="1"/>
          </p:cNvSpPr>
          <p:nvPr>
            <p:ph type="title"/>
          </p:nvPr>
        </p:nvSpPr>
        <p:spPr>
          <a:xfrm>
            <a:off x="956826" y="1112969"/>
            <a:ext cx="3937298" cy="4166010"/>
          </a:xfrm>
        </p:spPr>
        <p:txBody>
          <a:bodyPr vert="horz" lIns="91440" tIns="45720" rIns="91440" bIns="45720" rtlCol="0">
            <a:normAutofit/>
          </a:bodyPr>
          <a:lstStyle/>
          <a:p>
            <a:r>
              <a:rPr lang="en-US" kern="1200">
                <a:solidFill>
                  <a:srgbClr val="FFFFFF"/>
                </a:solidFill>
                <a:latin typeface="+mj-lt"/>
                <a:ea typeface="+mj-ea"/>
                <a:cs typeface="+mj-cs"/>
              </a:rPr>
              <a:t>Student Learning</a:t>
            </a:r>
          </a:p>
        </p:txBody>
      </p:sp>
      <p:sp>
        <p:nvSpPr>
          <p:cNvPr id="60" name="Freeform: Shape 5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1458DFA-909F-46C5-B087-39A040212AA3}"/>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sz="2600" kern="1200">
                <a:latin typeface="+mn-lt"/>
                <a:ea typeface="+mn-ea"/>
                <a:cs typeface="+mn-cs"/>
              </a:rPr>
              <a:t>I am a big advocate for student-centered learning.  I think that students should be active in their learning process.  </a:t>
            </a:r>
            <a:r>
              <a:rPr lang="en-US" sz="2600"/>
              <a:t>Student-Centered learning allows for students to take control of their learning.  I think that students need the opportunities to investigate problems and try to find solutions on their own.  One quote that I love is by educator Marva Collins who states…</a:t>
            </a:r>
            <a:endParaRPr lang="en-US" sz="2600" kern="1200">
              <a:latin typeface="+mn-lt"/>
              <a:ea typeface="+mn-ea"/>
              <a:cs typeface="+mn-cs"/>
            </a:endParaRPr>
          </a:p>
        </p:txBody>
      </p:sp>
      <p:sp>
        <p:nvSpPr>
          <p:cNvPr id="66" name="Freeform: Shape 6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6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7F57F4-3A7B-4280-AE47-14C77ED60CC9}"/>
              </a:ext>
            </a:extLst>
          </p:cNvPr>
          <p:cNvSpPr>
            <a:spLocks noGrp="1"/>
          </p:cNvSpPr>
          <p:nvPr>
            <p:ph type="pic" sz="quarter" idx="10"/>
          </p:nvPr>
        </p:nvSpPr>
        <p:spPr/>
      </p:sp>
      <p:sp>
        <p:nvSpPr>
          <p:cNvPr id="3" name="Title 2">
            <a:extLst>
              <a:ext uri="{FF2B5EF4-FFF2-40B4-BE49-F238E27FC236}">
                <a16:creationId xmlns:a16="http://schemas.microsoft.com/office/drawing/2014/main" id="{B123DDF1-35CD-4AB1-9D39-5E170D3C91C4}"/>
              </a:ext>
            </a:extLst>
          </p:cNvPr>
          <p:cNvSpPr>
            <a:spLocks noGrp="1"/>
          </p:cNvSpPr>
          <p:nvPr>
            <p:ph type="title"/>
          </p:nvPr>
        </p:nvSpPr>
        <p:spPr/>
        <p:txBody>
          <a:bodyPr/>
          <a:lstStyle/>
          <a:p>
            <a:r>
              <a:rPr lang="en-US" dirty="0"/>
              <a:t>If you can’t make a mistake, you can’t make anything</a:t>
            </a:r>
          </a:p>
        </p:txBody>
      </p:sp>
      <p:sp>
        <p:nvSpPr>
          <p:cNvPr id="4" name="Text Placeholder 3">
            <a:extLst>
              <a:ext uri="{FF2B5EF4-FFF2-40B4-BE49-F238E27FC236}">
                <a16:creationId xmlns:a16="http://schemas.microsoft.com/office/drawing/2014/main" id="{C1D5EEF6-868E-4DEB-A000-964E851281B4}"/>
              </a:ext>
            </a:extLst>
          </p:cNvPr>
          <p:cNvSpPr>
            <a:spLocks noGrp="1"/>
          </p:cNvSpPr>
          <p:nvPr>
            <p:ph type="body" idx="1"/>
          </p:nvPr>
        </p:nvSpPr>
        <p:spPr/>
        <p:txBody>
          <a:bodyPr/>
          <a:lstStyle/>
          <a:p>
            <a:r>
              <a:rPr lang="en-US" dirty="0"/>
              <a:t>Marva Collins</a:t>
            </a:r>
          </a:p>
        </p:txBody>
      </p:sp>
      <p:sp>
        <p:nvSpPr>
          <p:cNvPr id="5" name="Date Placeholder 4">
            <a:extLst>
              <a:ext uri="{FF2B5EF4-FFF2-40B4-BE49-F238E27FC236}">
                <a16:creationId xmlns:a16="http://schemas.microsoft.com/office/drawing/2014/main" id="{9F80E799-FC1F-4258-9A25-8482409F6282}"/>
              </a:ext>
            </a:extLst>
          </p:cNvPr>
          <p:cNvSpPr>
            <a:spLocks noGrp="1"/>
          </p:cNvSpPr>
          <p:nvPr>
            <p:ph type="dt" sz="half" idx="11"/>
          </p:nvPr>
        </p:nvSpPr>
        <p:spPr/>
        <p:txBody>
          <a:bodyPr/>
          <a:lstStyle/>
          <a:p>
            <a:pPr>
              <a:defRPr/>
            </a:pPr>
            <a:r>
              <a:rPr lang="en-US"/>
              <a:t>9/3/20XX</a:t>
            </a:r>
            <a:endParaRPr lang="en-US" dirty="0"/>
          </a:p>
        </p:txBody>
      </p:sp>
      <p:sp>
        <p:nvSpPr>
          <p:cNvPr id="6" name="Footer Placeholder 5">
            <a:extLst>
              <a:ext uri="{FF2B5EF4-FFF2-40B4-BE49-F238E27FC236}">
                <a16:creationId xmlns:a16="http://schemas.microsoft.com/office/drawing/2014/main" id="{C3E52734-725D-4578-92A0-01A9E7FA784F}"/>
              </a:ext>
            </a:extLst>
          </p:cNvPr>
          <p:cNvSpPr>
            <a:spLocks noGrp="1"/>
          </p:cNvSpPr>
          <p:nvPr>
            <p:ph type="ftr" sz="quarter" idx="12"/>
          </p:nvPr>
        </p:nvSpPr>
        <p:spPr/>
        <p:txBody>
          <a:bodyPr/>
          <a:lstStyle/>
          <a:p>
            <a:pPr>
              <a:defRPr/>
            </a:pPr>
            <a:r>
              <a:rPr lang="en-US"/>
              <a:t>Presentation Title</a:t>
            </a:r>
            <a:endParaRPr lang="en-US" dirty="0"/>
          </a:p>
        </p:txBody>
      </p:sp>
      <p:sp>
        <p:nvSpPr>
          <p:cNvPr id="7" name="Slide Number Placeholder 6">
            <a:extLst>
              <a:ext uri="{FF2B5EF4-FFF2-40B4-BE49-F238E27FC236}">
                <a16:creationId xmlns:a16="http://schemas.microsoft.com/office/drawing/2014/main" id="{D482BEEF-95A8-4CC9-B654-896AA9D0E3AF}"/>
              </a:ext>
            </a:extLst>
          </p:cNvPr>
          <p:cNvSpPr>
            <a:spLocks noGrp="1"/>
          </p:cNvSpPr>
          <p:nvPr>
            <p:ph type="sldNum" sz="quarter" idx="13"/>
          </p:nvPr>
        </p:nvSpPr>
        <p:spPr/>
        <p:txBody>
          <a:bodyPr/>
          <a:lstStyle/>
          <a:p>
            <a:pPr>
              <a:defRPr/>
            </a:pPr>
            <a:fld id="{D76B855D-E9CC-4FF8-AD85-6CDC7B89A0DE}" type="slidenum">
              <a:rPr lang="en-US" smtClean="0"/>
              <a:pPr>
                <a:defRPr/>
              </a:pPr>
              <a:t>5</a:t>
            </a:fld>
            <a:endParaRPr lang="en-US" dirty="0"/>
          </a:p>
        </p:txBody>
      </p:sp>
    </p:spTree>
    <p:extLst>
      <p:ext uri="{BB962C8B-B14F-4D97-AF65-F5344CB8AC3E}">
        <p14:creationId xmlns:p14="http://schemas.microsoft.com/office/powerpoint/2010/main" val="57095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dirty="0"/>
              <a:t>Student – Centered Learning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p:txBody>
          <a:bodyPr/>
          <a:lstStyle/>
          <a:p>
            <a:r>
              <a:rPr lang="en-US" sz="2400" dirty="0"/>
              <a:t>By allowing students to be in control of their learning,</a:t>
            </a:r>
            <a:r>
              <a:rPr lang="en-US" dirty="0"/>
              <a:t> they are able to bring in all the past experiences.  Each individual student brings something different to contribute to the learning process and those around them and I think that it is very important in a student's education</a:t>
            </a:r>
            <a:endParaRPr lang="en-US" sz="2400" dirty="0"/>
          </a:p>
          <a:p>
            <a:endParaRPr lang="en-US" dirty="0"/>
          </a:p>
        </p:txBody>
      </p:sp>
      <p:pic>
        <p:nvPicPr>
          <p:cNvPr id="9" name="Picture Placeholder 8" descr="boy playing with space ship toys">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2"/>
          <a:srcRect l="20" r="20"/>
          <a:stretch/>
        </p:blipFill>
        <p:spPr/>
      </p:pic>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3"/>
          <a:srcRect t="23" b="23"/>
          <a:stretch/>
        </p:blipFill>
        <p:spPr/>
      </p:pic>
      <p:sp>
        <p:nvSpPr>
          <p:cNvPr id="12" name="Date Placeholder 11">
            <a:extLst>
              <a:ext uri="{FF2B5EF4-FFF2-40B4-BE49-F238E27FC236}">
                <a16:creationId xmlns:a16="http://schemas.microsoft.com/office/drawing/2014/main" id="{C01975C7-D604-4AD4-85CC-2EFC92D81A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3" name="Footer Placeholder 12">
            <a:extLst>
              <a:ext uri="{FF2B5EF4-FFF2-40B4-BE49-F238E27FC236}">
                <a16:creationId xmlns:a16="http://schemas.microsoft.com/office/drawing/2014/main" id="{E0C27B2A-1D72-43E3-82D3-29739485AA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err="1">
                <a:solidFill>
                  <a:srgbClr val="FFFFFF"/>
                </a:solidFill>
              </a:rPr>
              <a:t>Integrateing</a:t>
            </a:r>
            <a:r>
              <a:rPr lang="en-US" dirty="0">
                <a:solidFill>
                  <a:srgbClr val="FFFFFF"/>
                </a:solidFill>
              </a:rPr>
              <a:t> Technology</a:t>
            </a:r>
            <a:endParaRPr lang="en-US" dirty="0"/>
          </a:p>
        </p:txBody>
      </p:sp>
      <p:sp>
        <p:nvSpPr>
          <p:cNvPr id="5" name="Text Placeholder 4">
            <a:extLst>
              <a:ext uri="{FF2B5EF4-FFF2-40B4-BE49-F238E27FC236}">
                <a16:creationId xmlns:a16="http://schemas.microsoft.com/office/drawing/2014/main" id="{5E47155D-D838-41D7-B77C-35A77F06252C}"/>
              </a:ext>
            </a:extLst>
          </p:cNvPr>
          <p:cNvSpPr>
            <a:spLocks noGrp="1"/>
          </p:cNvSpPr>
          <p:nvPr>
            <p:ph type="body" idx="1"/>
          </p:nvPr>
        </p:nvSpPr>
        <p:spPr/>
        <p:txBody>
          <a:bodyPr/>
          <a:lstStyle/>
          <a:p>
            <a:r>
              <a:rPr lang="en-US" dirty="0"/>
              <a:t>I am very big on integrating technology within my classroom</a:t>
            </a:r>
          </a:p>
        </p:txBody>
      </p:sp>
    </p:spTree>
    <p:extLst>
      <p:ext uri="{BB962C8B-B14F-4D97-AF65-F5344CB8AC3E}">
        <p14:creationId xmlns:p14="http://schemas.microsoft.com/office/powerpoint/2010/main" val="428359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6494-D703-4074-8BA7-E945F9B46B74}"/>
              </a:ext>
            </a:extLst>
          </p:cNvPr>
          <p:cNvSpPr>
            <a:spLocks noGrp="1"/>
          </p:cNvSpPr>
          <p:nvPr>
            <p:ph type="title"/>
          </p:nvPr>
        </p:nvSpPr>
        <p:spPr/>
        <p:txBody>
          <a:bodyPr/>
          <a:lstStyle/>
          <a:p>
            <a:r>
              <a:rPr lang="en-US" dirty="0"/>
              <a:t>Integrating Tech</a:t>
            </a:r>
          </a:p>
        </p:txBody>
      </p:sp>
      <p:sp>
        <p:nvSpPr>
          <p:cNvPr id="3" name="Content Placeholder 2">
            <a:extLst>
              <a:ext uri="{FF2B5EF4-FFF2-40B4-BE49-F238E27FC236}">
                <a16:creationId xmlns:a16="http://schemas.microsoft.com/office/drawing/2014/main" id="{60E34CE1-29DD-4734-B27A-F58D36C4BEFA}"/>
              </a:ext>
            </a:extLst>
          </p:cNvPr>
          <p:cNvSpPr>
            <a:spLocks noGrp="1"/>
          </p:cNvSpPr>
          <p:nvPr>
            <p:ph idx="1"/>
          </p:nvPr>
        </p:nvSpPr>
        <p:spPr/>
        <p:txBody>
          <a:bodyPr>
            <a:normAutofit fontScale="85000" lnSpcReduction="20000"/>
          </a:bodyPr>
          <a:lstStyle/>
          <a:p>
            <a:r>
              <a:rPr lang="en-US" dirty="0"/>
              <a:t>Another important aspect of my classroom is students will be engaging with technology in many of my lessons.  These days, technology is becoming more and more common to students.  I believe that when students are exposed to technology in the correct way, it can be very beneficial to their learning experiences and allow students to learn in more ways than before.  Therefore, I will be exposing students to numerous learning technologies throughout the school year to enhance their learning opportunities.</a:t>
            </a:r>
          </a:p>
          <a:p>
            <a:r>
              <a:rPr lang="en-US" dirty="0"/>
              <a:t>As an educator, I also work to educate myself on new types of technologies that become available and ways to implement them in my classroom.  I am constantly researching and learning these new technologies in order to learn and provide our students with the best possible technologies for their learning</a:t>
            </a:r>
          </a:p>
        </p:txBody>
      </p:sp>
      <p:sp>
        <p:nvSpPr>
          <p:cNvPr id="4" name="Date Placeholder 3">
            <a:extLst>
              <a:ext uri="{FF2B5EF4-FFF2-40B4-BE49-F238E27FC236}">
                <a16:creationId xmlns:a16="http://schemas.microsoft.com/office/drawing/2014/main" id="{AB74446B-D913-403F-BE90-1975C90A8B3D}"/>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1491B74-8049-4DCA-8BAF-79C53D8501D6}"/>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C815A7-0548-46B2-81FB-95D6E53DD02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598615326"/>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purl.org/dc/terms/"/>
    <ds:schemaRef ds:uri="http://schemas.microsoft.com/office/2006/metadata/properties"/>
    <ds:schemaRef ds:uri="http://www.w3.org/XML/1998/namespace"/>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Shapes presentation</Template>
  <TotalTime>972</TotalTime>
  <Words>494</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Tw Cen MT</vt:lpstr>
      <vt:lpstr>ShapesVTI</vt:lpstr>
      <vt:lpstr>All About Me</vt:lpstr>
      <vt:lpstr>Background Information</vt:lpstr>
      <vt:lpstr>Classroom</vt:lpstr>
      <vt:lpstr>Student Learning</vt:lpstr>
      <vt:lpstr>If you can’t make a mistake, you can’t make anything</vt:lpstr>
      <vt:lpstr>Student – Centered Learning</vt:lpstr>
      <vt:lpstr>Integrateing Technology</vt:lpstr>
      <vt:lpstr>Integrating 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dc:title>
  <dc:creator>Welsh Hannah</dc:creator>
  <cp:lastModifiedBy>Welsh Hannah</cp:lastModifiedBy>
  <cp:revision>6</cp:revision>
  <cp:lastPrinted>2021-04-27T03:00:30Z</cp:lastPrinted>
  <dcterms:created xsi:type="dcterms:W3CDTF">2021-04-26T02:39:23Z</dcterms:created>
  <dcterms:modified xsi:type="dcterms:W3CDTF">2021-04-27T17:16:19Z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