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78"/>
  </p:normalViewPr>
  <p:slideViewPr>
    <p:cSldViewPr snapToGrid="0" snapToObjects="1">
      <p:cViewPr varScale="1">
        <p:scale>
          <a:sx n="90" d="100"/>
          <a:sy n="90" d="100"/>
        </p:scale>
        <p:origin x="23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27F5060-6729-0D4E-8D0B-A68D40683BA3}" type="datetimeFigureOut">
              <a:rPr lang="en-US" smtClean="0"/>
              <a:t>11/12/19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C9E98-E9D5-4E49-A215-E978450356C0}" type="slidenum">
              <a:rPr lang="en-US" smtClean="0"/>
              <a:t>‹#›</a:t>
            </a:fld>
            <a:endParaRPr lang="en-US"/>
          </a:p>
        </p:txBody>
      </p:sp>
    </p:spTree>
    <p:extLst>
      <p:ext uri="{BB962C8B-B14F-4D97-AF65-F5344CB8AC3E}">
        <p14:creationId xmlns:p14="http://schemas.microsoft.com/office/powerpoint/2010/main" val="39298189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F5060-6729-0D4E-8D0B-A68D40683BA3}"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C9E98-E9D5-4E49-A215-E978450356C0}" type="slidenum">
              <a:rPr lang="en-US" smtClean="0"/>
              <a:t>‹#›</a:t>
            </a:fld>
            <a:endParaRPr lang="en-US"/>
          </a:p>
        </p:txBody>
      </p:sp>
    </p:spTree>
    <p:extLst>
      <p:ext uri="{BB962C8B-B14F-4D97-AF65-F5344CB8AC3E}">
        <p14:creationId xmlns:p14="http://schemas.microsoft.com/office/powerpoint/2010/main" val="231987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F5060-6729-0D4E-8D0B-A68D40683BA3}"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C9E98-E9D5-4E49-A215-E978450356C0}" type="slidenum">
              <a:rPr lang="en-US" smtClean="0"/>
              <a:t>‹#›</a:t>
            </a:fld>
            <a:endParaRPr lang="en-US"/>
          </a:p>
        </p:txBody>
      </p:sp>
    </p:spTree>
    <p:extLst>
      <p:ext uri="{BB962C8B-B14F-4D97-AF65-F5344CB8AC3E}">
        <p14:creationId xmlns:p14="http://schemas.microsoft.com/office/powerpoint/2010/main" val="45343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7F5060-6729-0D4E-8D0B-A68D40683BA3}" type="datetimeFigureOut">
              <a:rPr lang="en-US" smtClean="0"/>
              <a:t>11/12/19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C9E98-E9D5-4E49-A215-E978450356C0}" type="slidenum">
              <a:rPr lang="en-US" smtClean="0"/>
              <a:t>‹#›</a:t>
            </a:fld>
            <a:endParaRPr lang="en-US"/>
          </a:p>
        </p:txBody>
      </p:sp>
    </p:spTree>
    <p:extLst>
      <p:ext uri="{BB962C8B-B14F-4D97-AF65-F5344CB8AC3E}">
        <p14:creationId xmlns:p14="http://schemas.microsoft.com/office/powerpoint/2010/main" val="289529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27F5060-6729-0D4E-8D0B-A68D40683BA3}" type="datetimeFigureOut">
              <a:rPr lang="en-US" smtClean="0"/>
              <a:t>11/12/19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C9E98-E9D5-4E49-A215-E978450356C0}" type="slidenum">
              <a:rPr lang="en-US" smtClean="0"/>
              <a:t>‹#›</a:t>
            </a:fld>
            <a:endParaRPr lang="en-US"/>
          </a:p>
        </p:txBody>
      </p:sp>
    </p:spTree>
    <p:extLst>
      <p:ext uri="{BB962C8B-B14F-4D97-AF65-F5344CB8AC3E}">
        <p14:creationId xmlns:p14="http://schemas.microsoft.com/office/powerpoint/2010/main" val="31118628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27F5060-6729-0D4E-8D0B-A68D40683BA3}" type="datetimeFigureOut">
              <a:rPr lang="en-US" smtClean="0"/>
              <a:t>11/12/19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B0C9E98-E9D5-4E49-A215-E978450356C0}" type="slidenum">
              <a:rPr lang="en-US" smtClean="0"/>
              <a:t>‹#›</a:t>
            </a:fld>
            <a:endParaRPr lang="en-US"/>
          </a:p>
        </p:txBody>
      </p:sp>
    </p:spTree>
    <p:extLst>
      <p:ext uri="{BB962C8B-B14F-4D97-AF65-F5344CB8AC3E}">
        <p14:creationId xmlns:p14="http://schemas.microsoft.com/office/powerpoint/2010/main" val="334512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127F5060-6729-0D4E-8D0B-A68D40683BA3}" type="datetimeFigureOut">
              <a:rPr lang="en-US" smtClean="0"/>
              <a:t>11/12/19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C9E98-E9D5-4E49-A215-E978450356C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282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7F5060-6729-0D4E-8D0B-A68D40683BA3}" type="datetimeFigureOut">
              <a:rPr lang="en-US" smtClean="0"/>
              <a:t>11/12/19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C9E98-E9D5-4E49-A215-E978450356C0}" type="slidenum">
              <a:rPr lang="en-US" smtClean="0"/>
              <a:t>‹#›</a:t>
            </a:fld>
            <a:endParaRPr lang="en-US"/>
          </a:p>
        </p:txBody>
      </p:sp>
    </p:spTree>
    <p:extLst>
      <p:ext uri="{BB962C8B-B14F-4D97-AF65-F5344CB8AC3E}">
        <p14:creationId xmlns:p14="http://schemas.microsoft.com/office/powerpoint/2010/main" val="130126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F5060-6729-0D4E-8D0B-A68D40683BA3}" type="datetimeFigureOut">
              <a:rPr lang="en-US" smtClean="0"/>
              <a:t>11/12/19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C9E98-E9D5-4E49-A215-E978450356C0}" type="slidenum">
              <a:rPr lang="en-US" smtClean="0"/>
              <a:t>‹#›</a:t>
            </a:fld>
            <a:endParaRPr lang="en-US"/>
          </a:p>
        </p:txBody>
      </p:sp>
    </p:spTree>
    <p:extLst>
      <p:ext uri="{BB962C8B-B14F-4D97-AF65-F5344CB8AC3E}">
        <p14:creationId xmlns:p14="http://schemas.microsoft.com/office/powerpoint/2010/main" val="223689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7F5060-6729-0D4E-8D0B-A68D40683BA3}" type="datetimeFigureOut">
              <a:rPr lang="en-US" smtClean="0"/>
              <a:t>11/12/19</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6B0C9E98-E9D5-4E49-A215-E978450356C0}" type="slidenum">
              <a:rPr lang="en-US" smtClean="0"/>
              <a:t>‹#›</a:t>
            </a:fld>
            <a:endParaRPr lang="en-US"/>
          </a:p>
        </p:txBody>
      </p:sp>
    </p:spTree>
    <p:extLst>
      <p:ext uri="{BB962C8B-B14F-4D97-AF65-F5344CB8AC3E}">
        <p14:creationId xmlns:p14="http://schemas.microsoft.com/office/powerpoint/2010/main" val="46742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27F5060-6729-0D4E-8D0B-A68D40683BA3}" type="datetimeFigureOut">
              <a:rPr lang="en-US" smtClean="0"/>
              <a:t>11/12/19</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6B0C9E98-E9D5-4E49-A215-E978450356C0}" type="slidenum">
              <a:rPr lang="en-US" smtClean="0"/>
              <a:t>‹#›</a:t>
            </a:fld>
            <a:endParaRPr lang="en-US"/>
          </a:p>
        </p:txBody>
      </p:sp>
    </p:spTree>
    <p:extLst>
      <p:ext uri="{BB962C8B-B14F-4D97-AF65-F5344CB8AC3E}">
        <p14:creationId xmlns:p14="http://schemas.microsoft.com/office/powerpoint/2010/main" val="370766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27F5060-6729-0D4E-8D0B-A68D40683BA3}" type="datetimeFigureOut">
              <a:rPr lang="en-US" smtClean="0"/>
              <a:t>11/12/19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B0C9E98-E9D5-4E49-A215-E978450356C0}" type="slidenum">
              <a:rPr lang="en-US" smtClean="0"/>
              <a:t>‹#›</a:t>
            </a:fld>
            <a:endParaRPr lang="en-US"/>
          </a:p>
        </p:txBody>
      </p:sp>
    </p:spTree>
    <p:extLst>
      <p:ext uri="{BB962C8B-B14F-4D97-AF65-F5344CB8AC3E}">
        <p14:creationId xmlns:p14="http://schemas.microsoft.com/office/powerpoint/2010/main" val="193165962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derstood.org/en/learning-thinking-differences/child-learning-disabilities/sensory-processing-issues/understanding-sensory-processing-issues" TargetMode="External"/><Relationship Id="rId2" Type="http://schemas.openxmlformats.org/officeDocument/2006/relationships/hyperlink" Target="https://www.autism.org.uk/about/behaviour/sensory-world.aspx" TargetMode="External"/><Relationship Id="rId1" Type="http://schemas.openxmlformats.org/officeDocument/2006/relationships/slideLayout" Target="../slideLayouts/slideLayout2.xml"/><Relationship Id="rId6" Type="http://schemas.openxmlformats.org/officeDocument/2006/relationships/hyperlink" Target="https://www.autismspeaks.org/sites/default/files/2018-08/Visual%20Supports%20Tool%20Kit.pdf" TargetMode="External"/><Relationship Id="rId5" Type="http://schemas.openxmlformats.org/officeDocument/2006/relationships/hyperlink" Target="https://www.icommunicatetherapy.com/child-speech-language/autism-spectrum-disorder-asd-children/autism-avoiding-abstract-language/" TargetMode="External"/><Relationship Id="rId4" Type="http://schemas.openxmlformats.org/officeDocument/2006/relationships/hyperlink" Target="https://www.totalspectrumcare.com/why-routine-is-important-to-children-with-autism-spectrum-disord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ycCN3qTYVyo?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B87C-D734-1442-88B0-5DAEDE420CF1}"/>
              </a:ext>
            </a:extLst>
          </p:cNvPr>
          <p:cNvSpPr>
            <a:spLocks noGrp="1"/>
          </p:cNvSpPr>
          <p:nvPr>
            <p:ph type="ctrTitle"/>
          </p:nvPr>
        </p:nvSpPr>
        <p:spPr>
          <a:xfrm>
            <a:off x="1600200" y="2363323"/>
            <a:ext cx="8991600" cy="1692771"/>
          </a:xfrm>
        </p:spPr>
        <p:txBody>
          <a:bodyPr>
            <a:normAutofit/>
          </a:bodyPr>
          <a:lstStyle/>
          <a:p>
            <a:r>
              <a:rPr lang="en-US" dirty="0"/>
              <a:t>Autism awareness </a:t>
            </a:r>
            <a:br>
              <a:rPr lang="en-US" dirty="0"/>
            </a:br>
            <a:r>
              <a:rPr lang="en-US" dirty="0"/>
              <a:t>in the classroom</a:t>
            </a:r>
          </a:p>
        </p:txBody>
      </p:sp>
      <p:sp>
        <p:nvSpPr>
          <p:cNvPr id="3" name="Subtitle 2">
            <a:extLst>
              <a:ext uri="{FF2B5EF4-FFF2-40B4-BE49-F238E27FC236}">
                <a16:creationId xmlns:a16="http://schemas.microsoft.com/office/drawing/2014/main" id="{F976EF2A-661E-7343-A60C-662E5AB7D54D}"/>
              </a:ext>
            </a:extLst>
          </p:cNvPr>
          <p:cNvSpPr>
            <a:spLocks noGrp="1"/>
          </p:cNvSpPr>
          <p:nvPr>
            <p:ph type="subTitle" idx="1"/>
          </p:nvPr>
        </p:nvSpPr>
        <p:spPr>
          <a:xfrm>
            <a:off x="6096000" y="5332025"/>
            <a:ext cx="3995955" cy="758282"/>
          </a:xfrm>
        </p:spPr>
        <p:txBody>
          <a:bodyPr>
            <a:normAutofit/>
          </a:bodyPr>
          <a:lstStyle/>
          <a:p>
            <a:pPr algn="r"/>
            <a:r>
              <a:rPr lang="en-US" dirty="0">
                <a:solidFill>
                  <a:schemeClr val="bg1"/>
                </a:solidFill>
              </a:rPr>
              <a:t>By: Gabby Darnell      </a:t>
            </a:r>
          </a:p>
        </p:txBody>
      </p:sp>
    </p:spTree>
    <p:extLst>
      <p:ext uri="{BB962C8B-B14F-4D97-AF65-F5344CB8AC3E}">
        <p14:creationId xmlns:p14="http://schemas.microsoft.com/office/powerpoint/2010/main" val="238263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6452-F35D-E84B-AB17-93A88A9A089F}"/>
              </a:ext>
            </a:extLst>
          </p:cNvPr>
          <p:cNvSpPr>
            <a:spLocks noGrp="1"/>
          </p:cNvSpPr>
          <p:nvPr>
            <p:ph type="title"/>
          </p:nvPr>
        </p:nvSpPr>
        <p:spPr/>
        <p:txBody>
          <a:bodyPr/>
          <a:lstStyle/>
          <a:p>
            <a:r>
              <a:rPr lang="en-US" dirty="0"/>
              <a:t>Use visuals</a:t>
            </a:r>
          </a:p>
        </p:txBody>
      </p:sp>
      <p:sp>
        <p:nvSpPr>
          <p:cNvPr id="3" name="Content Placeholder 2">
            <a:extLst>
              <a:ext uri="{FF2B5EF4-FFF2-40B4-BE49-F238E27FC236}">
                <a16:creationId xmlns:a16="http://schemas.microsoft.com/office/drawing/2014/main" id="{7F735348-E329-3E4F-ABC5-49E158EB0B17}"/>
              </a:ext>
            </a:extLst>
          </p:cNvPr>
          <p:cNvSpPr>
            <a:spLocks noGrp="1"/>
          </p:cNvSpPr>
          <p:nvPr>
            <p:ph idx="1"/>
          </p:nvPr>
        </p:nvSpPr>
        <p:spPr/>
        <p:txBody>
          <a:bodyPr>
            <a:normAutofit/>
          </a:bodyPr>
          <a:lstStyle/>
          <a:p>
            <a:r>
              <a:rPr lang="en-US" sz="2000" dirty="0"/>
              <a:t>Sometimes children with ASD have a hard time following spoken instructions, so by using visual cues the child can figure out what is expected of them</a:t>
            </a:r>
          </a:p>
          <a:p>
            <a:r>
              <a:rPr lang="en-US" sz="2000" dirty="0"/>
              <a:t>It can also be helpful when they are being put into a new situation. Children with ASD get anxiety when they fall out of routine, so with social cues the child can know what is about to happen, and how they need to act in this situation</a:t>
            </a:r>
          </a:p>
        </p:txBody>
      </p:sp>
    </p:spTree>
    <p:extLst>
      <p:ext uri="{BB962C8B-B14F-4D97-AF65-F5344CB8AC3E}">
        <p14:creationId xmlns:p14="http://schemas.microsoft.com/office/powerpoint/2010/main" val="324860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EA480D0-1CDA-450E-B62A-17E6A8D1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0E95A-CC79-5F46-BF30-805C94AC99FE}"/>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solidFill>
                  <a:srgbClr val="262626"/>
                </a:solidFill>
              </a:rPr>
              <a:t>Visual cue examples</a:t>
            </a:r>
          </a:p>
        </p:txBody>
      </p:sp>
      <p:pic>
        <p:nvPicPr>
          <p:cNvPr id="4" name="Content Placeholder 3">
            <a:extLst>
              <a:ext uri="{FF2B5EF4-FFF2-40B4-BE49-F238E27FC236}">
                <a16:creationId xmlns:a16="http://schemas.microsoft.com/office/drawing/2014/main" id="{C8257EC4-0F84-A649-8BEA-EB6A5C856DB6}"/>
              </a:ext>
            </a:extLst>
          </p:cNvPr>
          <p:cNvPicPr>
            <a:picLocks noGrp="1" noChangeAspect="1"/>
          </p:cNvPicPr>
          <p:nvPr>
            <p:ph idx="1"/>
          </p:nvPr>
        </p:nvPicPr>
        <p:blipFill>
          <a:blip r:embed="rId2"/>
          <a:stretch>
            <a:fillRect/>
          </a:stretch>
        </p:blipFill>
        <p:spPr>
          <a:xfrm>
            <a:off x="3952294" y="640078"/>
            <a:ext cx="4287411" cy="3301307"/>
          </a:xfrm>
          <a:prstGeom prst="rect">
            <a:avLst/>
          </a:prstGeom>
        </p:spPr>
      </p:pic>
    </p:spTree>
    <p:extLst>
      <p:ext uri="{BB962C8B-B14F-4D97-AF65-F5344CB8AC3E}">
        <p14:creationId xmlns:p14="http://schemas.microsoft.com/office/powerpoint/2010/main" val="36848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88986-DFED-9A4A-AA72-10405F5B5E2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Reference page </a:t>
            </a:r>
          </a:p>
        </p:txBody>
      </p:sp>
      <p:sp>
        <p:nvSpPr>
          <p:cNvPr id="3" name="Content Placeholder 2">
            <a:extLst>
              <a:ext uri="{FF2B5EF4-FFF2-40B4-BE49-F238E27FC236}">
                <a16:creationId xmlns:a16="http://schemas.microsoft.com/office/drawing/2014/main" id="{828879B7-2495-174C-B885-4EE2B98B1488}"/>
              </a:ext>
            </a:extLst>
          </p:cNvPr>
          <p:cNvSpPr>
            <a:spLocks noGrp="1"/>
          </p:cNvSpPr>
          <p:nvPr>
            <p:ph idx="1"/>
          </p:nvPr>
        </p:nvSpPr>
        <p:spPr>
          <a:xfrm>
            <a:off x="5591695" y="1402080"/>
            <a:ext cx="5320696" cy="4053840"/>
          </a:xfrm>
        </p:spPr>
        <p:txBody>
          <a:bodyPr anchor="ctr">
            <a:normAutofit fontScale="92500"/>
          </a:bodyPr>
          <a:lstStyle/>
          <a:p>
            <a:r>
              <a:rPr lang="en-US" dirty="0">
                <a:hlinkClick r:id="rId2"/>
              </a:rPr>
              <a:t>https://www.autism.org.uk/about/behaviour/sensory-world.aspx</a:t>
            </a:r>
            <a:endParaRPr lang="en-US" dirty="0"/>
          </a:p>
          <a:p>
            <a:r>
              <a:rPr lang="en-US" dirty="0">
                <a:hlinkClick r:id="rId3"/>
              </a:rPr>
              <a:t>https://www.understood.org/en/learning-thinking-differences/child-learning-disabilities/sensory-processing-issues/understanding-sensory-processing-issues</a:t>
            </a:r>
            <a:endParaRPr lang="en-US" dirty="0"/>
          </a:p>
          <a:p>
            <a:r>
              <a:rPr lang="en-US" dirty="0">
                <a:hlinkClick r:id="rId4"/>
              </a:rPr>
              <a:t>https://www.totalspectrumcare.com/why-routine-is-important-to-children-with-autism-spectrum-disorder/</a:t>
            </a:r>
            <a:endParaRPr lang="en-US" dirty="0"/>
          </a:p>
          <a:p>
            <a:r>
              <a:rPr lang="en-US" dirty="0">
                <a:hlinkClick r:id="rId5"/>
              </a:rPr>
              <a:t>https://www.icommunicatetherapy.com/child-speech-language/autism-spectrum-disorder-asd-children/autism-avoiding-abstract-language/</a:t>
            </a:r>
            <a:endParaRPr lang="en-US" dirty="0"/>
          </a:p>
          <a:p>
            <a:r>
              <a:rPr lang="en-US" dirty="0">
                <a:hlinkClick r:id="rId6"/>
              </a:rPr>
              <a:t>https://www.autismspeaks.org/sites/default/files/2018-08/Visual%20Supports%20Tool%20Kit.pdf</a:t>
            </a:r>
            <a:endParaRPr lang="en-US" dirty="0"/>
          </a:p>
        </p:txBody>
      </p:sp>
    </p:spTree>
    <p:extLst>
      <p:ext uri="{BB962C8B-B14F-4D97-AF65-F5344CB8AC3E}">
        <p14:creationId xmlns:p14="http://schemas.microsoft.com/office/powerpoint/2010/main" val="305998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2792-AF3B-0A48-9317-9B833EE2D785}"/>
              </a:ext>
            </a:extLst>
          </p:cNvPr>
          <p:cNvSpPr>
            <a:spLocks noGrp="1"/>
          </p:cNvSpPr>
          <p:nvPr>
            <p:ph type="title"/>
          </p:nvPr>
        </p:nvSpPr>
        <p:spPr/>
        <p:txBody>
          <a:bodyPr/>
          <a:lstStyle/>
          <a:p>
            <a:r>
              <a:rPr lang="en-US" dirty="0"/>
              <a:t>Sensory overload</a:t>
            </a:r>
          </a:p>
        </p:txBody>
      </p:sp>
      <p:sp>
        <p:nvSpPr>
          <p:cNvPr id="3" name="Content Placeholder 2">
            <a:extLst>
              <a:ext uri="{FF2B5EF4-FFF2-40B4-BE49-F238E27FC236}">
                <a16:creationId xmlns:a16="http://schemas.microsoft.com/office/drawing/2014/main" id="{6CF35CB2-E061-794B-9906-25FB8E902A7E}"/>
              </a:ext>
            </a:extLst>
          </p:cNvPr>
          <p:cNvSpPr>
            <a:spLocks noGrp="1"/>
          </p:cNvSpPr>
          <p:nvPr>
            <p:ph idx="1"/>
          </p:nvPr>
        </p:nvSpPr>
        <p:spPr/>
        <p:txBody>
          <a:bodyPr>
            <a:normAutofit lnSpcReduction="10000"/>
          </a:bodyPr>
          <a:lstStyle/>
          <a:p>
            <a:r>
              <a:rPr lang="en-US" sz="2400" dirty="0"/>
              <a:t>This is when one or more of the body’s sense are over stimulated by the environment around them, and the brain cannot interpret and focus on all of the stimulation around them</a:t>
            </a:r>
          </a:p>
          <a:p>
            <a:pPr lvl="1"/>
            <a:r>
              <a:rPr lang="en-US" sz="2000" dirty="0"/>
              <a:t>Examples of over-stimulating would be crowding, loud or sudden noises, a bad or strong smell, or even an abundant amount of information </a:t>
            </a:r>
          </a:p>
          <a:p>
            <a:pPr lvl="1"/>
            <a:r>
              <a:rPr lang="en-US" sz="2000" dirty="0"/>
              <a:t>There are two types of sensory processing, sensory seeking and sensory avoiding</a:t>
            </a:r>
          </a:p>
        </p:txBody>
      </p:sp>
    </p:spTree>
    <p:extLst>
      <p:ext uri="{BB962C8B-B14F-4D97-AF65-F5344CB8AC3E}">
        <p14:creationId xmlns:p14="http://schemas.microsoft.com/office/powerpoint/2010/main" val="206589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97A6-B23C-ED49-9202-F0AAA62940D6}"/>
              </a:ext>
            </a:extLst>
          </p:cNvPr>
          <p:cNvSpPr>
            <a:spLocks noGrp="1"/>
          </p:cNvSpPr>
          <p:nvPr>
            <p:ph type="title"/>
          </p:nvPr>
        </p:nvSpPr>
        <p:spPr/>
        <p:txBody>
          <a:bodyPr/>
          <a:lstStyle/>
          <a:p>
            <a:r>
              <a:rPr lang="en-US" dirty="0"/>
              <a:t>How you can help</a:t>
            </a:r>
          </a:p>
        </p:txBody>
      </p:sp>
      <p:sp>
        <p:nvSpPr>
          <p:cNvPr id="3" name="Content Placeholder 2">
            <a:extLst>
              <a:ext uri="{FF2B5EF4-FFF2-40B4-BE49-F238E27FC236}">
                <a16:creationId xmlns:a16="http://schemas.microsoft.com/office/drawing/2014/main" id="{CA410159-184D-E946-A32C-50802A71D6AC}"/>
              </a:ext>
            </a:extLst>
          </p:cNvPr>
          <p:cNvSpPr>
            <a:spLocks noGrp="1"/>
          </p:cNvSpPr>
          <p:nvPr>
            <p:ph idx="1"/>
          </p:nvPr>
        </p:nvSpPr>
        <p:spPr>
          <a:xfrm>
            <a:off x="1471854" y="2638044"/>
            <a:ext cx="9248291" cy="4219956"/>
          </a:xfrm>
        </p:spPr>
        <p:txBody>
          <a:bodyPr>
            <a:normAutofit/>
          </a:bodyPr>
          <a:lstStyle/>
          <a:p>
            <a:r>
              <a:rPr lang="en-US" sz="2000" dirty="0"/>
              <a:t>Although this cannot be totally prevented, there are ways you can help these children </a:t>
            </a:r>
          </a:p>
          <a:p>
            <a:pPr lvl="1"/>
            <a:r>
              <a:rPr lang="en-US" sz="1800" dirty="0"/>
              <a:t>You can start by removing the child from the situation</a:t>
            </a:r>
          </a:p>
          <a:p>
            <a:pPr lvl="3"/>
            <a:r>
              <a:rPr lang="en-US" sz="1800" dirty="0"/>
              <a:t>Send them to run an errand for you, let them walk up and down the hallway, allow them to go to the restroom</a:t>
            </a:r>
          </a:p>
          <a:p>
            <a:pPr lvl="1"/>
            <a:r>
              <a:rPr lang="en-US" sz="1800" dirty="0"/>
              <a:t>Another way to help these kids is to try and change the environment</a:t>
            </a:r>
          </a:p>
          <a:p>
            <a:pPr lvl="3"/>
            <a:r>
              <a:rPr lang="en-US" sz="1800" dirty="0"/>
              <a:t>Ask them if they want to move tables, take away an item that is causing the loud noises, and one important thing is maintaining a consistent schedule</a:t>
            </a:r>
          </a:p>
          <a:p>
            <a:r>
              <a:rPr lang="en-US" sz="2200" dirty="0"/>
              <a:t>We can also help these students by helping them identify triggers, this way when their trigger occurs they can remove the cause or even remove themselves from the situation all together</a:t>
            </a:r>
          </a:p>
        </p:txBody>
      </p:sp>
    </p:spTree>
    <p:extLst>
      <p:ext uri="{BB962C8B-B14F-4D97-AF65-F5344CB8AC3E}">
        <p14:creationId xmlns:p14="http://schemas.microsoft.com/office/powerpoint/2010/main" val="181945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F468-2B17-454C-A677-8D99D76A27E4}"/>
              </a:ext>
            </a:extLst>
          </p:cNvPr>
          <p:cNvSpPr>
            <a:spLocks noGrp="1"/>
          </p:cNvSpPr>
          <p:nvPr>
            <p:ph type="title"/>
          </p:nvPr>
        </p:nvSpPr>
        <p:spPr/>
        <p:txBody>
          <a:bodyPr/>
          <a:lstStyle/>
          <a:p>
            <a:r>
              <a:rPr lang="en-US" dirty="0"/>
              <a:t>Things to look for </a:t>
            </a:r>
          </a:p>
        </p:txBody>
      </p:sp>
      <p:sp>
        <p:nvSpPr>
          <p:cNvPr id="3" name="Content Placeholder 2">
            <a:extLst>
              <a:ext uri="{FF2B5EF4-FFF2-40B4-BE49-F238E27FC236}">
                <a16:creationId xmlns:a16="http://schemas.microsoft.com/office/drawing/2014/main" id="{1704F700-5433-DC4E-8EA7-B84D994547AD}"/>
              </a:ext>
            </a:extLst>
          </p:cNvPr>
          <p:cNvSpPr>
            <a:spLocks noGrp="1"/>
          </p:cNvSpPr>
          <p:nvPr>
            <p:ph idx="1"/>
          </p:nvPr>
        </p:nvSpPr>
        <p:spPr/>
        <p:txBody>
          <a:bodyPr/>
          <a:lstStyle/>
          <a:p>
            <a:r>
              <a:rPr lang="en-US" sz="2000" dirty="0"/>
              <a:t>Here is a list of some signs that a child is over stimulated</a:t>
            </a:r>
          </a:p>
          <a:p>
            <a:pPr lvl="1"/>
            <a:r>
              <a:rPr lang="en-US" sz="1800" dirty="0"/>
              <a:t>Gets upset about small changes in the environment, such as moving the table arrangement </a:t>
            </a:r>
          </a:p>
          <a:p>
            <a:pPr lvl="1"/>
            <a:r>
              <a:rPr lang="en-US" sz="1800" dirty="0"/>
              <a:t>Very limited diet and refusal to try different foods</a:t>
            </a:r>
          </a:p>
          <a:p>
            <a:pPr lvl="1"/>
            <a:r>
              <a:rPr lang="en-US" sz="1800" dirty="0"/>
              <a:t>Seeking out quiet spots in crowded environments </a:t>
            </a:r>
          </a:p>
          <a:p>
            <a:pPr lvl="1"/>
            <a:r>
              <a:rPr lang="en-US" sz="1800" dirty="0"/>
              <a:t>Refusing to wear certain textured clothing</a:t>
            </a:r>
          </a:p>
          <a:p>
            <a:pPr lvl="1"/>
            <a:r>
              <a:rPr lang="en-US" sz="1800" dirty="0"/>
              <a:t>Easily startled by noises</a:t>
            </a:r>
          </a:p>
          <a:p>
            <a:pPr lvl="1"/>
            <a:r>
              <a:rPr lang="en-US" sz="1800" dirty="0"/>
              <a:t>Bothered by bright lights</a:t>
            </a:r>
          </a:p>
          <a:p>
            <a:pPr lvl="1"/>
            <a:endParaRPr lang="en-US" dirty="0"/>
          </a:p>
        </p:txBody>
      </p:sp>
    </p:spTree>
    <p:extLst>
      <p:ext uri="{BB962C8B-B14F-4D97-AF65-F5344CB8AC3E}">
        <p14:creationId xmlns:p14="http://schemas.microsoft.com/office/powerpoint/2010/main" val="261623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269C-D569-B54B-87AD-C3E5EE05DF6A}"/>
              </a:ext>
            </a:extLst>
          </p:cNvPr>
          <p:cNvSpPr>
            <a:spLocks noGrp="1"/>
          </p:cNvSpPr>
          <p:nvPr>
            <p:ph type="title"/>
          </p:nvPr>
        </p:nvSpPr>
        <p:spPr/>
        <p:txBody>
          <a:bodyPr>
            <a:normAutofit/>
          </a:bodyPr>
          <a:lstStyle/>
          <a:p>
            <a:r>
              <a:rPr lang="en-US" dirty="0"/>
              <a:t>How sensory overload can feel for someone with autism</a:t>
            </a:r>
          </a:p>
        </p:txBody>
      </p:sp>
      <p:pic>
        <p:nvPicPr>
          <p:cNvPr id="4" name="Autism and sensory sensitivity">
            <a:hlinkClick r:id="" action="ppaction://media"/>
            <a:extLst>
              <a:ext uri="{FF2B5EF4-FFF2-40B4-BE49-F238E27FC236}">
                <a16:creationId xmlns:a16="http://schemas.microsoft.com/office/drawing/2014/main" id="{874FE364-5EFD-AC4E-ACD1-3EAB7374A1F4}"/>
              </a:ext>
            </a:extLst>
          </p:cNvPr>
          <p:cNvPicPr>
            <a:picLocks noGrp="1" noRot="1" noChangeAspect="1"/>
          </p:cNvPicPr>
          <p:nvPr>
            <p:ph idx="1"/>
            <a:videoFile r:link="rId1"/>
          </p:nvPr>
        </p:nvPicPr>
        <p:blipFill>
          <a:blip r:embed="rId3"/>
          <a:stretch>
            <a:fillRect/>
          </a:stretch>
        </p:blipFill>
        <p:spPr>
          <a:xfrm>
            <a:off x="3048000" y="2474913"/>
            <a:ext cx="6096000" cy="3429000"/>
          </a:xfrm>
          <a:prstGeom prst="rect">
            <a:avLst/>
          </a:prstGeom>
        </p:spPr>
      </p:pic>
    </p:spTree>
    <p:extLst>
      <p:ext uri="{BB962C8B-B14F-4D97-AF65-F5344CB8AC3E}">
        <p14:creationId xmlns:p14="http://schemas.microsoft.com/office/powerpoint/2010/main" val="5440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00F1-91EE-B94B-9476-9A67FF5732F3}"/>
              </a:ext>
            </a:extLst>
          </p:cNvPr>
          <p:cNvSpPr>
            <a:spLocks noGrp="1"/>
          </p:cNvSpPr>
          <p:nvPr>
            <p:ph type="title"/>
          </p:nvPr>
        </p:nvSpPr>
        <p:spPr/>
        <p:txBody>
          <a:bodyPr/>
          <a:lstStyle/>
          <a:p>
            <a:r>
              <a:rPr lang="en-US" dirty="0"/>
              <a:t>Be consistent</a:t>
            </a:r>
          </a:p>
        </p:txBody>
      </p:sp>
      <p:sp>
        <p:nvSpPr>
          <p:cNvPr id="3" name="Content Placeholder 2">
            <a:extLst>
              <a:ext uri="{FF2B5EF4-FFF2-40B4-BE49-F238E27FC236}">
                <a16:creationId xmlns:a16="http://schemas.microsoft.com/office/drawing/2014/main" id="{15C481D9-B6E8-B34E-8D00-7D47E611D5DF}"/>
              </a:ext>
            </a:extLst>
          </p:cNvPr>
          <p:cNvSpPr>
            <a:spLocks noGrp="1"/>
          </p:cNvSpPr>
          <p:nvPr>
            <p:ph idx="1"/>
          </p:nvPr>
        </p:nvSpPr>
        <p:spPr/>
        <p:txBody>
          <a:bodyPr/>
          <a:lstStyle/>
          <a:p>
            <a:r>
              <a:rPr lang="en-US" sz="2000" dirty="0"/>
              <a:t>“Children with ASD live in a world of chaos,” so for this reason we need to give them something stable, and organized to keep them grounded</a:t>
            </a:r>
          </a:p>
          <a:p>
            <a:r>
              <a:rPr lang="en-US" sz="2000" dirty="0"/>
              <a:t>Having a consistent schedule can make a difference for kids with ASD, but it can also be beneficial for the children that do not have ASD</a:t>
            </a:r>
          </a:p>
          <a:p>
            <a:pPr lvl="1"/>
            <a:r>
              <a:rPr lang="en-US" sz="1800" dirty="0"/>
              <a:t>It is said that having a consistent schedule can relieve stress for ALL children, not just children with ASD!</a:t>
            </a:r>
          </a:p>
        </p:txBody>
      </p:sp>
    </p:spTree>
    <p:extLst>
      <p:ext uri="{BB962C8B-B14F-4D97-AF65-F5344CB8AC3E}">
        <p14:creationId xmlns:p14="http://schemas.microsoft.com/office/powerpoint/2010/main" val="335710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3D3D-0D9A-084C-8AC7-B70C387BD714}"/>
              </a:ext>
            </a:extLst>
          </p:cNvPr>
          <p:cNvSpPr>
            <a:spLocks noGrp="1"/>
          </p:cNvSpPr>
          <p:nvPr>
            <p:ph type="title"/>
          </p:nvPr>
        </p:nvSpPr>
        <p:spPr/>
        <p:txBody>
          <a:bodyPr/>
          <a:lstStyle/>
          <a:p>
            <a:r>
              <a:rPr lang="en-US" dirty="0"/>
              <a:t>Consistency is key</a:t>
            </a:r>
          </a:p>
        </p:txBody>
      </p:sp>
      <p:sp>
        <p:nvSpPr>
          <p:cNvPr id="3" name="Content Placeholder 2">
            <a:extLst>
              <a:ext uri="{FF2B5EF4-FFF2-40B4-BE49-F238E27FC236}">
                <a16:creationId xmlns:a16="http://schemas.microsoft.com/office/drawing/2014/main" id="{7D98CE56-D913-3C42-8218-B1D69ACC65C0}"/>
              </a:ext>
            </a:extLst>
          </p:cNvPr>
          <p:cNvSpPr>
            <a:spLocks noGrp="1"/>
          </p:cNvSpPr>
          <p:nvPr>
            <p:ph idx="1"/>
          </p:nvPr>
        </p:nvSpPr>
        <p:spPr/>
        <p:txBody>
          <a:bodyPr>
            <a:normAutofit/>
          </a:bodyPr>
          <a:lstStyle/>
          <a:p>
            <a:r>
              <a:rPr lang="en-US" sz="2000" dirty="0"/>
              <a:t>Children with ASD are great at learning productive routines in fact they are constantly seeking repetitive behavior in many aspects of life</a:t>
            </a:r>
          </a:p>
          <a:p>
            <a:endParaRPr lang="en-US" sz="2000" dirty="0"/>
          </a:p>
          <a:p>
            <a:r>
              <a:rPr lang="en-US" sz="2000" dirty="0"/>
              <a:t>Having a routine can also add to their potential to learn new things. Once the stress of having to guess what’s next is gone, they can begin to learn much easier. The potential to learn new skills, habits, and accomplishments is much easier now</a:t>
            </a:r>
          </a:p>
        </p:txBody>
      </p:sp>
    </p:spTree>
    <p:extLst>
      <p:ext uri="{BB962C8B-B14F-4D97-AF65-F5344CB8AC3E}">
        <p14:creationId xmlns:p14="http://schemas.microsoft.com/office/powerpoint/2010/main" val="34547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1F1C-F40B-164C-8057-65BD2B2208FE}"/>
              </a:ext>
            </a:extLst>
          </p:cNvPr>
          <p:cNvSpPr>
            <a:spLocks noGrp="1"/>
          </p:cNvSpPr>
          <p:nvPr>
            <p:ph type="title"/>
          </p:nvPr>
        </p:nvSpPr>
        <p:spPr/>
        <p:txBody>
          <a:bodyPr/>
          <a:lstStyle/>
          <a:p>
            <a:r>
              <a:rPr lang="en-US" dirty="0"/>
              <a:t>Teach social skills</a:t>
            </a:r>
          </a:p>
        </p:txBody>
      </p:sp>
      <p:sp>
        <p:nvSpPr>
          <p:cNvPr id="3" name="Content Placeholder 2">
            <a:extLst>
              <a:ext uri="{FF2B5EF4-FFF2-40B4-BE49-F238E27FC236}">
                <a16:creationId xmlns:a16="http://schemas.microsoft.com/office/drawing/2014/main" id="{B872C8D0-1F08-1E4D-99BA-990CD53457FD}"/>
              </a:ext>
            </a:extLst>
          </p:cNvPr>
          <p:cNvSpPr>
            <a:spLocks noGrp="1"/>
          </p:cNvSpPr>
          <p:nvPr>
            <p:ph idx="1"/>
          </p:nvPr>
        </p:nvSpPr>
        <p:spPr/>
        <p:txBody>
          <a:bodyPr>
            <a:normAutofit fontScale="92500"/>
          </a:bodyPr>
          <a:lstStyle/>
          <a:p>
            <a:r>
              <a:rPr lang="en-US" sz="2400" dirty="0"/>
              <a:t>Children with ASD need to be taught the social skills that help them understand how people feel, what body language they need to use in certain situations, they need to know what to talk about with others and they need to learn how to share toys or take turns. Here are some ways that can be taught</a:t>
            </a:r>
          </a:p>
          <a:p>
            <a:pPr lvl="1"/>
            <a:r>
              <a:rPr lang="en-US" sz="2000" dirty="0"/>
              <a:t>Role-Playing</a:t>
            </a:r>
          </a:p>
          <a:p>
            <a:pPr lvl="1"/>
            <a:r>
              <a:rPr lang="en-US" sz="2000" dirty="0"/>
              <a:t>Video modeling </a:t>
            </a:r>
          </a:p>
          <a:p>
            <a:pPr lvl="1"/>
            <a:r>
              <a:rPr lang="en-US" sz="2000" dirty="0"/>
              <a:t>Visual prompts </a:t>
            </a:r>
          </a:p>
        </p:txBody>
      </p:sp>
    </p:spTree>
    <p:extLst>
      <p:ext uri="{BB962C8B-B14F-4D97-AF65-F5344CB8AC3E}">
        <p14:creationId xmlns:p14="http://schemas.microsoft.com/office/powerpoint/2010/main" val="333948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60F05-ED7A-FA42-9382-0E822FDA173C}"/>
              </a:ext>
            </a:extLst>
          </p:cNvPr>
          <p:cNvSpPr>
            <a:spLocks noGrp="1"/>
          </p:cNvSpPr>
          <p:nvPr>
            <p:ph type="title"/>
          </p:nvPr>
        </p:nvSpPr>
        <p:spPr>
          <a:xfrm>
            <a:off x="1020173" y="952335"/>
            <a:ext cx="7729728" cy="1188720"/>
          </a:xfrm>
        </p:spPr>
        <p:txBody>
          <a:bodyPr/>
          <a:lstStyle/>
          <a:p>
            <a:r>
              <a:rPr lang="en-US" dirty="0"/>
              <a:t>Concrete language</a:t>
            </a:r>
          </a:p>
        </p:txBody>
      </p:sp>
      <p:sp>
        <p:nvSpPr>
          <p:cNvPr id="3" name="Content Placeholder 2">
            <a:extLst>
              <a:ext uri="{FF2B5EF4-FFF2-40B4-BE49-F238E27FC236}">
                <a16:creationId xmlns:a16="http://schemas.microsoft.com/office/drawing/2014/main" id="{CB8EA140-7F66-5D4C-9221-0FB746966490}"/>
              </a:ext>
            </a:extLst>
          </p:cNvPr>
          <p:cNvSpPr>
            <a:spLocks noGrp="1"/>
          </p:cNvSpPr>
          <p:nvPr>
            <p:ph idx="1"/>
          </p:nvPr>
        </p:nvSpPr>
        <p:spPr/>
        <p:txBody>
          <a:bodyPr/>
          <a:lstStyle/>
          <a:p>
            <a:r>
              <a:rPr lang="en-US" sz="2000" dirty="0"/>
              <a:t>When there is a child with ASD in the classroom we should do our best to use literal, concrete, language. Some examples of non-literal language would be </a:t>
            </a:r>
          </a:p>
          <a:p>
            <a:pPr lvl="1"/>
            <a:r>
              <a:rPr lang="en-US" sz="1800" dirty="0"/>
              <a:t>“I could eat a horse” or “let the cat out of the bag”</a:t>
            </a:r>
          </a:p>
          <a:p>
            <a:r>
              <a:rPr lang="en-US" sz="2000" dirty="0"/>
              <a:t>The reason for this is that these children can take these saying literally. It is very confusing for them. Even words such as ”I wish”, “I believe”, and ”I imagine” can be confusing because they are personal beliefs that are not visible to the child.</a:t>
            </a:r>
          </a:p>
        </p:txBody>
      </p:sp>
      <p:pic>
        <p:nvPicPr>
          <p:cNvPr id="6" name="Picture 5">
            <a:extLst>
              <a:ext uri="{FF2B5EF4-FFF2-40B4-BE49-F238E27FC236}">
                <a16:creationId xmlns:a16="http://schemas.microsoft.com/office/drawing/2014/main" id="{AB99240B-78CE-0B48-8395-49EBABAF679F}"/>
              </a:ext>
            </a:extLst>
          </p:cNvPr>
          <p:cNvPicPr>
            <a:picLocks noChangeAspect="1"/>
          </p:cNvPicPr>
          <p:nvPr/>
        </p:nvPicPr>
        <p:blipFill>
          <a:blip r:embed="rId2">
            <a:extLst>
              <a:ext uri="{BEBA8EAE-BF5A-486C-A8C5-ECC9F3942E4B}">
                <a14:imgProps xmlns:a14="http://schemas.microsoft.com/office/drawing/2010/main">
                  <a14:imgLayer>
                    <a14:imgEffect>
                      <a14:sharpenSoften amount="-25000"/>
                    </a14:imgEffect>
                    <a14:imgEffect>
                      <a14:brightnessContrast bright="-20000" contrast="40000"/>
                    </a14:imgEffect>
                  </a14:imgLayer>
                </a14:imgProps>
              </a:ext>
            </a:extLst>
          </a:blip>
          <a:stretch>
            <a:fillRect/>
          </a:stretch>
        </p:blipFill>
        <p:spPr>
          <a:xfrm>
            <a:off x="9142069" y="32956"/>
            <a:ext cx="2605088" cy="2605088"/>
          </a:xfrm>
          <a:prstGeom prst="rect">
            <a:avLst/>
          </a:prstGeom>
        </p:spPr>
      </p:pic>
    </p:spTree>
    <p:extLst>
      <p:ext uri="{BB962C8B-B14F-4D97-AF65-F5344CB8AC3E}">
        <p14:creationId xmlns:p14="http://schemas.microsoft.com/office/powerpoint/2010/main" val="369838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{56720408-E60F-E847-BE0D-96187C2329A3}tf10001120</Template>
  <TotalTime>812</TotalTime>
  <Words>769</Words>
  <Application>Microsoft Macintosh PowerPoint</Application>
  <PresentationFormat>Widescreen</PresentationFormat>
  <Paragraphs>49</Paragraphs>
  <Slides>12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Parcel</vt:lpstr>
      <vt:lpstr>Autism awareness  in the classroom</vt:lpstr>
      <vt:lpstr>Sensory overload</vt:lpstr>
      <vt:lpstr>How you can help</vt:lpstr>
      <vt:lpstr>Things to look for </vt:lpstr>
      <vt:lpstr>How sensory overload can feel for someone with autism</vt:lpstr>
      <vt:lpstr>Be consistent</vt:lpstr>
      <vt:lpstr>Consistency is key</vt:lpstr>
      <vt:lpstr>Teach social skills</vt:lpstr>
      <vt:lpstr>Concrete language</vt:lpstr>
      <vt:lpstr>Use visuals</vt:lpstr>
      <vt:lpstr>Visual cue examples</vt:lpstr>
      <vt:lpstr>Reference page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awareness  in the classroom</dc:title>
  <dc:creator>Darnell Gabrielle</dc:creator>
  <cp:lastModifiedBy>Darnell Gabrielle</cp:lastModifiedBy>
  <cp:revision>30</cp:revision>
  <dcterms:created xsi:type="dcterms:W3CDTF">2019-11-12T15:01:46Z</dcterms:created>
  <dcterms:modified xsi:type="dcterms:W3CDTF">2019-11-13T04:33:58Z</dcterms:modified>
</cp:coreProperties>
</file>