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11/12/2019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11/12/2019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25" y="2717083"/>
            <a:ext cx="8995693" cy="1373070"/>
          </a:xfrm>
        </p:spPr>
        <p:txBody>
          <a:bodyPr/>
          <a:lstStyle/>
          <a:p>
            <a:r>
              <a:rPr lang="en-US" sz="4800" dirty="0" smtClean="0"/>
              <a:t>Jenny Jacobs and The </a:t>
            </a:r>
            <a:r>
              <a:rPr lang="en-US" sz="4800" dirty="0"/>
              <a:t>L</a:t>
            </a:r>
            <a:r>
              <a:rPr lang="en-US" sz="4800" dirty="0" smtClean="0"/>
              <a:t>eaky </a:t>
            </a:r>
            <a:r>
              <a:rPr lang="en-US" sz="4800" dirty="0"/>
              <a:t>W</a:t>
            </a:r>
            <a:r>
              <a:rPr lang="en-US" sz="4800" dirty="0" smtClean="0"/>
              <a:t>ater </a:t>
            </a:r>
            <a:r>
              <a:rPr lang="en-US" sz="4800" dirty="0"/>
              <a:t>F</a:t>
            </a:r>
            <a:r>
              <a:rPr lang="en-US" sz="4800" dirty="0" smtClean="0"/>
              <a:t>ountain </a:t>
            </a:r>
            <a:endParaRPr lang="en-US" sz="4800" dirty="0"/>
          </a:p>
        </p:txBody>
      </p:sp>
      <p:sp>
        <p:nvSpPr>
          <p:cNvPr id="3" name="Subtitle 2"/>
          <p:cNvSpPr>
            <a:spLocks noGrp="1"/>
          </p:cNvSpPr>
          <p:nvPr>
            <p:ph type="subTitle" idx="1"/>
          </p:nvPr>
        </p:nvSpPr>
        <p:spPr/>
        <p:txBody>
          <a:bodyPr/>
          <a:lstStyle/>
          <a:p>
            <a:r>
              <a:rPr lang="en-US" dirty="0" smtClean="0"/>
              <a:t>By: Georgia Brewer</a:t>
            </a:r>
            <a:endParaRPr lang="en-US" dirty="0"/>
          </a:p>
        </p:txBody>
      </p:sp>
      <p:pic>
        <p:nvPicPr>
          <p:cNvPr id="4" name="Picture 3" descr="New York Kids flock to Science Fair | The Council of Industry"/>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81974" y="3258588"/>
            <a:ext cx="2627925" cy="3410871"/>
          </a:xfrm>
          <a:prstGeom prst="rect">
            <a:avLst/>
          </a:prstGeom>
        </p:spPr>
      </p:pic>
      <p:pic>
        <p:nvPicPr>
          <p:cNvPr id="6" name="Picture 5" descr="Spout Fountain Vector - Download 46 Vectors (Page 1)"/>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9192" r="82730"/>
                    </a14:imgEffect>
                  </a14:imgLayer>
                </a14:imgProps>
              </a:ext>
              <a:ext uri="{28A0092B-C50C-407E-A947-70E740481C1C}">
                <a14:useLocalDpi xmlns:a14="http://schemas.microsoft.com/office/drawing/2010/main" val="0"/>
              </a:ext>
            </a:extLst>
          </a:blip>
          <a:srcRect r="8078"/>
          <a:stretch/>
        </p:blipFill>
        <p:spPr>
          <a:xfrm rot="699545">
            <a:off x="9012440" y="2297516"/>
            <a:ext cx="2274523" cy="2092638"/>
          </a:xfrm>
          <a:prstGeom prst="rect">
            <a:avLst/>
          </a:prstGeom>
        </p:spPr>
      </p:pic>
    </p:spTree>
    <p:extLst>
      <p:ext uri="{BB962C8B-B14F-4D97-AF65-F5344CB8AC3E}">
        <p14:creationId xmlns:p14="http://schemas.microsoft.com/office/powerpoint/2010/main" val="2889101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013" y="616140"/>
            <a:ext cx="9613861" cy="3599316"/>
          </a:xfrm>
        </p:spPr>
        <p:txBody>
          <a:bodyPr>
            <a:noAutofit/>
          </a:bodyPr>
          <a:lstStyle/>
          <a:p>
            <a:pPr marL="0" indent="0" algn="ctr">
              <a:lnSpc>
                <a:spcPct val="210000"/>
              </a:lnSpc>
              <a:buNone/>
            </a:pPr>
            <a:r>
              <a:rPr lang="en-US" sz="3600" b="1" dirty="0" smtClean="0">
                <a:latin typeface="Algerian" panose="04020705040A02060702" pitchFamily="82" charset="0"/>
              </a:rPr>
              <a:t>Questions </a:t>
            </a:r>
          </a:p>
          <a:p>
            <a:pPr>
              <a:lnSpc>
                <a:spcPct val="210000"/>
              </a:lnSpc>
            </a:pPr>
            <a:r>
              <a:rPr lang="en-US" dirty="0" smtClean="0"/>
              <a:t>What was the problem? </a:t>
            </a:r>
          </a:p>
          <a:p>
            <a:pPr>
              <a:lnSpc>
                <a:spcPct val="210000"/>
              </a:lnSpc>
            </a:pPr>
            <a:r>
              <a:rPr lang="en-US" dirty="0" smtClean="0"/>
              <a:t>What was her first solution? </a:t>
            </a:r>
          </a:p>
          <a:p>
            <a:pPr>
              <a:lnSpc>
                <a:spcPct val="210000"/>
              </a:lnSpc>
            </a:pPr>
            <a:r>
              <a:rPr lang="en-US" dirty="0" smtClean="0"/>
              <a:t>Why didn’t her first solution work? </a:t>
            </a:r>
          </a:p>
          <a:p>
            <a:pPr>
              <a:lnSpc>
                <a:spcPct val="210000"/>
              </a:lnSpc>
            </a:pPr>
            <a:r>
              <a:rPr lang="en-US" dirty="0" smtClean="0"/>
              <a:t>What was her new solution? </a:t>
            </a:r>
          </a:p>
          <a:p>
            <a:pPr>
              <a:lnSpc>
                <a:spcPct val="210000"/>
              </a:lnSpc>
            </a:pPr>
            <a:r>
              <a:rPr lang="en-US" dirty="0" smtClean="0"/>
              <a:t>What solution should she try next ? </a:t>
            </a:r>
            <a:endParaRPr lang="en-US" dirty="0"/>
          </a:p>
        </p:txBody>
      </p:sp>
    </p:spTree>
    <p:extLst>
      <p:ext uri="{BB962C8B-B14F-4D97-AF65-F5344CB8AC3E}">
        <p14:creationId xmlns:p14="http://schemas.microsoft.com/office/powerpoint/2010/main" val="285216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190" y="832269"/>
            <a:ext cx="10159475" cy="3599316"/>
          </a:xfrm>
        </p:spPr>
        <p:txBody>
          <a:bodyPr>
            <a:normAutofit fontScale="92500" lnSpcReduction="20000"/>
          </a:bodyPr>
          <a:lstStyle/>
          <a:p>
            <a:pPr marL="0" indent="0">
              <a:lnSpc>
                <a:spcPct val="210000"/>
              </a:lnSpc>
              <a:buNone/>
            </a:pPr>
            <a:r>
              <a:rPr lang="en-US" dirty="0" smtClean="0"/>
              <a:t>	</a:t>
            </a:r>
            <a:r>
              <a:rPr lang="en-US" sz="3600" dirty="0" smtClean="0"/>
              <a:t>Jenny Jacobs </a:t>
            </a:r>
            <a:r>
              <a:rPr lang="en-US" dirty="0" smtClean="0"/>
              <a:t>is an aspiring young scientist who is always looking for new and inventive solutions to everyday problems. She corrected the weight distribution of her wobbly desk by wedging an old science book under the short leg. She even helped control waste at her school by starting a recycling club. What will she do next? </a:t>
            </a:r>
            <a:endParaRPr lang="en-US" dirty="0"/>
          </a:p>
        </p:txBody>
      </p:sp>
      <p:pic>
        <p:nvPicPr>
          <p:cNvPr id="4" name="Picture 3" descr="Top 20 Recycling Games And Activities For Kids"/>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113223" y="3984105"/>
            <a:ext cx="3855720" cy="2570480"/>
          </a:xfrm>
          <a:prstGeom prst="rect">
            <a:avLst/>
          </a:prstGeom>
        </p:spPr>
      </p:pic>
      <p:pic>
        <p:nvPicPr>
          <p:cNvPr id="5" name="Picture 4" descr="Will You Be My “Rock”? (Because My Chair is Wobbly) - Luvz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43367">
            <a:off x="398270" y="4908373"/>
            <a:ext cx="1953364" cy="1551280"/>
          </a:xfrm>
          <a:prstGeom prst="rect">
            <a:avLst/>
          </a:prstGeom>
        </p:spPr>
      </p:pic>
    </p:spTree>
    <p:extLst>
      <p:ext uri="{BB962C8B-B14F-4D97-AF65-F5344CB8AC3E}">
        <p14:creationId xmlns:p14="http://schemas.microsoft.com/office/powerpoint/2010/main" val="2047870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uddle of water icon cartoon style Royalty Free Vector Image"/>
          <p:cNvPicPr>
            <a:picLocks noChangeAspect="1"/>
          </p:cNvPicPr>
          <p:nvPr/>
        </p:nvPicPr>
        <p:blipFill rotWithShape="1">
          <a:blip r:embed="rId2">
            <a:extLst>
              <a:ext uri="{BEBA8EAE-BF5A-486C-A8C5-ECC9F3942E4B}">
                <a14:imgProps xmlns:a14="http://schemas.microsoft.com/office/drawing/2010/main">
                  <a14:imgLayer r:embed="rId3">
                    <a14:imgEffect>
                      <a14:backgroundRemoval t="8718" b="79231" l="0" r="99600"/>
                    </a14:imgEffect>
                  </a14:imgLayer>
                </a14:imgProps>
              </a:ext>
              <a:ext uri="{28A0092B-C50C-407E-A947-70E740481C1C}">
                <a14:useLocalDpi xmlns:a14="http://schemas.microsoft.com/office/drawing/2010/main" val="0"/>
              </a:ext>
            </a:extLst>
          </a:blip>
          <a:srcRect b="11857"/>
          <a:stretch/>
        </p:blipFill>
        <p:spPr>
          <a:xfrm>
            <a:off x="8678619" y="5120640"/>
            <a:ext cx="2696308" cy="1853738"/>
          </a:xfrm>
          <a:prstGeom prst="rect">
            <a:avLst/>
          </a:prstGeom>
        </p:spPr>
      </p:pic>
      <p:sp>
        <p:nvSpPr>
          <p:cNvPr id="3" name="Content Placeholder 2"/>
          <p:cNvSpPr>
            <a:spLocks noGrp="1"/>
          </p:cNvSpPr>
          <p:nvPr>
            <p:ph idx="1"/>
          </p:nvPr>
        </p:nvSpPr>
        <p:spPr>
          <a:xfrm>
            <a:off x="612775" y="956960"/>
            <a:ext cx="9613861" cy="3599316"/>
          </a:xfrm>
        </p:spPr>
        <p:txBody>
          <a:bodyPr>
            <a:normAutofit lnSpcReduction="10000"/>
          </a:bodyPr>
          <a:lstStyle/>
          <a:p>
            <a:pPr marL="0" indent="0">
              <a:lnSpc>
                <a:spcPct val="200000"/>
              </a:lnSpc>
              <a:buNone/>
            </a:pPr>
            <a:r>
              <a:rPr lang="en-US" dirty="0" smtClean="0"/>
              <a:t>	Jenny was on her way to </a:t>
            </a:r>
            <a:r>
              <a:rPr lang="en-US" dirty="0" smtClean="0"/>
              <a:t>Mr. </a:t>
            </a:r>
            <a:r>
              <a:rPr lang="en-US" dirty="0" err="1" smtClean="0"/>
              <a:t>Wilburs</a:t>
            </a:r>
            <a:r>
              <a:rPr lang="en-US" dirty="0" smtClean="0"/>
              <a:t> math class thinking about her next big solution. Then the unthinkable happened. Mrs. Wilbur slips  in the middle of the hallway on a puddle from the leaky water fountain. Jenny rushes to her rescue and offers her scientific expertise to find a solution to the problem. </a:t>
            </a:r>
          </a:p>
          <a:p>
            <a:pPr marL="0" indent="0">
              <a:lnSpc>
                <a:spcPct val="200000"/>
              </a:lnSpc>
              <a:buNone/>
            </a:pPr>
            <a:endParaRPr lang="en-US" dirty="0"/>
          </a:p>
          <a:p>
            <a:pPr marL="0" indent="0">
              <a:lnSpc>
                <a:spcPct val="200000"/>
              </a:lnSpc>
              <a:buNone/>
            </a:pPr>
            <a:endParaRPr lang="en-US" dirty="0"/>
          </a:p>
        </p:txBody>
      </p:sp>
      <p:sp>
        <p:nvSpPr>
          <p:cNvPr id="6" name="AutoShape 4" descr="Image result for teacher slip and fall 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season 2 foursome GIF by AwesomenessT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Fall over clipart 20 free Cliparts | Download images on ..."/>
          <p:cNvPicPr>
            <a:picLocks noChangeAspect="1"/>
          </p:cNvPicPr>
          <p:nvPr/>
        </p:nvPicPr>
        <p:blipFill>
          <a:blip r:embed="rId4">
            <a:extLst>
              <a:ext uri="{BEBA8EAE-BF5A-486C-A8C5-ECC9F3942E4B}">
                <a14:imgProps xmlns:a14="http://schemas.microsoft.com/office/drawing/2010/main">
                  <a14:imgLayer r:embed="rId5">
                    <a14:imgEffect>
                      <a14:backgroundRemoval t="1156" b="96821" l="2913" r="96845">
                        <a14:foregroundMark x1="27670" y1="36994" x2="31553" y2="42197"/>
                        <a14:foregroundMark x1="6553" y1="33526" x2="11408" y2="37572"/>
                        <a14:foregroundMark x1="22816" y1="10694" x2="19660" y2="8671"/>
                        <a14:foregroundMark x1="14563" y1="9249" x2="29369" y2="7514"/>
                        <a14:foregroundMark x1="29369" y1="4624" x2="27913" y2="14451"/>
                        <a14:foregroundMark x1="21359" y1="15029" x2="13592" y2="13584"/>
                        <a14:foregroundMark x1="22573" y1="13584" x2="16262" y2="12717"/>
                        <a14:foregroundMark x1="26699" y1="15029" x2="21117" y2="15029"/>
                        <a14:foregroundMark x1="27670" y1="5780" x2="28883" y2="1445"/>
                        <a14:foregroundMark x1="29126" y1="13006" x2="31311" y2="11850"/>
                        <a14:foregroundMark x1="6796" y1="26590" x2="4854" y2="35549"/>
                        <a14:foregroundMark x1="6796" y1="77746" x2="22816" y2="79191"/>
                        <a14:foregroundMark x1="12136" y1="70231" x2="14806" y2="81792"/>
                        <a14:foregroundMark x1="11165" y1="67919" x2="11408" y2="72543"/>
                        <a14:foregroundMark x1="4369" y1="77168" x2="8010" y2="78324"/>
                        <a14:foregroundMark x1="7039" y1="86416" x2="16262" y2="79191"/>
                        <a14:foregroundMark x1="19175" y1="77168" x2="22087" y2="77457"/>
                      </a14:backgroundRemoval>
                    </a14:imgEffect>
                  </a14:imgLayer>
                </a14:imgProps>
              </a:ext>
              <a:ext uri="{28A0092B-C50C-407E-A947-70E740481C1C}">
                <a14:useLocalDpi xmlns:a14="http://schemas.microsoft.com/office/drawing/2010/main" val="0"/>
              </a:ext>
            </a:extLst>
          </a:blip>
          <a:stretch>
            <a:fillRect/>
          </a:stretch>
        </p:blipFill>
        <p:spPr>
          <a:xfrm>
            <a:off x="8321038" y="4061893"/>
            <a:ext cx="3203517" cy="2117494"/>
          </a:xfrm>
          <a:prstGeom prst="rect">
            <a:avLst/>
          </a:prstGeom>
        </p:spPr>
      </p:pic>
      <p:pic>
        <p:nvPicPr>
          <p:cNvPr id="15" name="Picture 14"/>
          <p:cNvPicPr>
            <a:picLocks noChangeAspect="1"/>
          </p:cNvPicPr>
          <p:nvPr/>
        </p:nvPicPr>
        <p:blipFill>
          <a:blip r:embed="rId6"/>
          <a:stretch>
            <a:fillRect/>
          </a:stretch>
        </p:blipFill>
        <p:spPr>
          <a:xfrm>
            <a:off x="9617825" y="255894"/>
            <a:ext cx="2435631" cy="3160638"/>
          </a:xfrm>
          <a:prstGeom prst="rect">
            <a:avLst/>
          </a:prstGeom>
        </p:spPr>
      </p:pic>
    </p:spTree>
    <p:extLst>
      <p:ext uri="{BB962C8B-B14F-4D97-AF65-F5344CB8AC3E}">
        <p14:creationId xmlns:p14="http://schemas.microsoft.com/office/powerpoint/2010/main" val="935786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ot;Superhero Cape&quot; Stickers by Michael Lee | Redbubble"/>
          <p:cNvPicPr>
            <a:picLocks noChangeAspect="1"/>
          </p:cNvPicPr>
          <p:nvPr/>
        </p:nvPicPr>
        <p:blipFill>
          <a:blip r:embed="rId2">
            <a:extLst>
              <a:ext uri="{BEBA8EAE-BF5A-486C-A8C5-ECC9F3942E4B}">
                <a14:imgProps xmlns:a14="http://schemas.microsoft.com/office/drawing/2010/main">
                  <a14:imgLayer r:embed="rId3">
                    <a14:imgEffect>
                      <a14:backgroundRemoval t="875" b="100000" l="3000" r="99500"/>
                    </a14:imgEffect>
                  </a14:imgLayer>
                </a14:imgProps>
              </a:ext>
              <a:ext uri="{28A0092B-C50C-407E-A947-70E740481C1C}">
                <a14:useLocalDpi xmlns:a14="http://schemas.microsoft.com/office/drawing/2010/main" val="0"/>
              </a:ext>
            </a:extLst>
          </a:blip>
          <a:stretch>
            <a:fillRect/>
          </a:stretch>
        </p:blipFill>
        <p:spPr>
          <a:xfrm rot="1348529">
            <a:off x="8996761" y="4758749"/>
            <a:ext cx="1142872" cy="1856037"/>
          </a:xfrm>
          <a:prstGeom prst="rect">
            <a:avLst/>
          </a:prstGeom>
        </p:spPr>
      </p:pic>
      <p:sp>
        <p:nvSpPr>
          <p:cNvPr id="3" name="Content Placeholder 2"/>
          <p:cNvSpPr>
            <a:spLocks noGrp="1"/>
          </p:cNvSpPr>
          <p:nvPr>
            <p:ph idx="1"/>
          </p:nvPr>
        </p:nvSpPr>
        <p:spPr>
          <a:xfrm>
            <a:off x="497441" y="932022"/>
            <a:ext cx="9613861" cy="4438000"/>
          </a:xfrm>
        </p:spPr>
        <p:txBody>
          <a:bodyPr>
            <a:normAutofit/>
          </a:bodyPr>
          <a:lstStyle/>
          <a:p>
            <a:pPr marL="0" indent="0">
              <a:lnSpc>
                <a:spcPct val="200000"/>
              </a:lnSpc>
              <a:buNone/>
            </a:pPr>
            <a:r>
              <a:rPr lang="en-US" dirty="0" smtClean="0"/>
              <a:t>	She rushed home straight after school to brainstorm </a:t>
            </a:r>
            <a:r>
              <a:rPr lang="en-US" dirty="0" smtClean="0"/>
              <a:t>and sure fire way to fix the leaky water fountain and save the hallways from the slippery threat. She doodled , and scribbled , and tore out page after page and finally she had her solution. Jenny Jacobs kid scientist to the rescue!!</a:t>
            </a:r>
            <a:endParaRPr lang="en-US" dirty="0"/>
          </a:p>
        </p:txBody>
      </p:sp>
      <p:pic>
        <p:nvPicPr>
          <p:cNvPr id="4" name="Picture 3"/>
          <p:cNvPicPr>
            <a:picLocks noChangeAspect="1"/>
          </p:cNvPicPr>
          <p:nvPr/>
        </p:nvPicPr>
        <p:blipFill>
          <a:blip r:embed="rId4"/>
          <a:stretch>
            <a:fillRect/>
          </a:stretch>
        </p:blipFill>
        <p:spPr>
          <a:xfrm>
            <a:off x="8685395" y="3602112"/>
            <a:ext cx="2353908" cy="3160638"/>
          </a:xfrm>
          <a:prstGeom prst="rect">
            <a:avLst/>
          </a:prstGeom>
        </p:spPr>
      </p:pic>
    </p:spTree>
    <p:extLst>
      <p:ext uri="{BB962C8B-B14F-4D97-AF65-F5344CB8AC3E}">
        <p14:creationId xmlns:p14="http://schemas.microsoft.com/office/powerpoint/2010/main" val="313544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496" y="807331"/>
            <a:ext cx="9613861" cy="4496189"/>
          </a:xfrm>
        </p:spPr>
        <p:txBody>
          <a:bodyPr>
            <a:normAutofit fontScale="92500"/>
          </a:bodyPr>
          <a:lstStyle/>
          <a:p>
            <a:pPr marL="0" indent="0">
              <a:lnSpc>
                <a:spcPct val="200000"/>
              </a:lnSpc>
              <a:buNone/>
            </a:pPr>
            <a:r>
              <a:rPr lang="en-US" b="1" dirty="0"/>
              <a:t>	</a:t>
            </a:r>
            <a:r>
              <a:rPr lang="en-US" b="1" dirty="0" smtClean="0"/>
              <a:t>She got to school bright and early to set her plan in action. She caught Mr. </a:t>
            </a:r>
            <a:r>
              <a:rPr lang="en-US" b="1" dirty="0" err="1" smtClean="0"/>
              <a:t>Wilburs</a:t>
            </a:r>
            <a:r>
              <a:rPr lang="en-US" b="1" dirty="0" smtClean="0"/>
              <a:t>  taking his morning nap before school and didn’t mind interrupting.“</a:t>
            </a:r>
            <a:r>
              <a:rPr lang="en-US" b="1" dirty="0" err="1" smtClean="0"/>
              <a:t>Mr</a:t>
            </a:r>
            <a:r>
              <a:rPr lang="en-US" b="1" dirty="0" smtClean="0"/>
              <a:t>. </a:t>
            </a:r>
            <a:r>
              <a:rPr lang="en-US" b="1" dirty="0" err="1" smtClean="0"/>
              <a:t>Wilburs</a:t>
            </a:r>
            <a:r>
              <a:rPr lang="en-US" b="1" dirty="0" smtClean="0"/>
              <a:t>,” she screamed , “I know how to fix the water fountain ,” she exclaimed! “All we have to do is tighten the pipes with our super hero grip.”</a:t>
            </a:r>
            <a:r>
              <a:rPr lang="en-US" b="1" dirty="0" err="1" smtClean="0"/>
              <a:t>Mr</a:t>
            </a:r>
            <a:r>
              <a:rPr lang="en-US" b="1" dirty="0" smtClean="0"/>
              <a:t>. </a:t>
            </a:r>
            <a:r>
              <a:rPr lang="en-US" b="1" dirty="0" err="1" smtClean="0"/>
              <a:t>Wilburs</a:t>
            </a:r>
            <a:r>
              <a:rPr lang="en-US" b="1" dirty="0" smtClean="0"/>
              <a:t> would do anything to get Jenny out of his hair so he followed along</a:t>
            </a:r>
            <a:endParaRPr lang="en-US" b="1" dirty="0"/>
          </a:p>
        </p:txBody>
      </p:sp>
      <p:pic>
        <p:nvPicPr>
          <p:cNvPr id="2" name="Picture 1" descr="Free Sleepy Cartoon, Download Free Clip Art, Free Clip Art ..."/>
          <p:cNvPicPr>
            <a:picLocks noChangeAspect="1"/>
          </p:cNvPicPr>
          <p:nvPr/>
        </p:nvPicPr>
        <p:blipFill>
          <a:blip r:embed="rId2">
            <a:extLst>
              <a:ext uri="{BEBA8EAE-BF5A-486C-A8C5-ECC9F3942E4B}">
                <a14:imgProps xmlns:a14="http://schemas.microsoft.com/office/drawing/2010/main">
                  <a14:imgLayer r:embed="rId3">
                    <a14:imgEffect>
                      <a14:backgroundRemoval t="1431" b="100000" l="0" r="99600"/>
                    </a14:imgEffect>
                  </a14:imgLayer>
                </a14:imgProps>
              </a:ext>
              <a:ext uri="{28A0092B-C50C-407E-A947-70E740481C1C}">
                <a14:useLocalDpi xmlns:a14="http://schemas.microsoft.com/office/drawing/2010/main" val="0"/>
              </a:ext>
            </a:extLst>
          </a:blip>
          <a:stretch>
            <a:fillRect/>
          </a:stretch>
        </p:blipFill>
        <p:spPr>
          <a:xfrm>
            <a:off x="8113666" y="4412348"/>
            <a:ext cx="3712639" cy="2337587"/>
          </a:xfrm>
          <a:prstGeom prst="rect">
            <a:avLst/>
          </a:prstGeom>
        </p:spPr>
      </p:pic>
    </p:spTree>
    <p:extLst>
      <p:ext uri="{BB962C8B-B14F-4D97-AF65-F5344CB8AC3E}">
        <p14:creationId xmlns:p14="http://schemas.microsoft.com/office/powerpoint/2010/main" val="2779037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umbing - temporarily seal leaky pipe under sink? - Home ..."/>
          <p:cNvPicPr>
            <a:picLocks noChangeAspect="1"/>
          </p:cNvPicPr>
          <p:nvPr/>
        </p:nvPicPr>
        <p:blipFill>
          <a:blip r:embed="rId2">
            <a:extLst>
              <a:ext uri="{BEBA8EAE-BF5A-486C-A8C5-ECC9F3942E4B}">
                <a14:imgProps xmlns:a14="http://schemas.microsoft.com/office/drawing/2010/main">
                  <a14:imgLayer r:embed="rId3">
                    <a14:imgEffect>
                      <a14:backgroundRemoval t="1569" b="100000" l="4297" r="89844">
                        <a14:foregroundMark x1="30273" y1="76863" x2="30664" y2="61699"/>
                        <a14:backgroundMark x1="72363" y1="88235" x2="68164" y2="38954"/>
                        <a14:backgroundMark x1="69824" y1="25098" x2="81738" y2="30850"/>
                        <a14:backgroundMark x1="66699" y1="27582" x2="64258" y2="4314"/>
                      </a14:backgroundRemoval>
                    </a14:imgEffect>
                  </a14:imgLayer>
                </a14:imgProps>
              </a:ext>
              <a:ext uri="{28A0092B-C50C-407E-A947-70E740481C1C}">
                <a14:useLocalDpi xmlns:a14="http://schemas.microsoft.com/office/drawing/2010/main" val="0"/>
              </a:ext>
            </a:extLst>
          </a:blip>
          <a:stretch>
            <a:fillRect/>
          </a:stretch>
        </p:blipFill>
        <p:spPr>
          <a:xfrm rot="4500370">
            <a:off x="7682209" y="5341369"/>
            <a:ext cx="1591176" cy="1188720"/>
          </a:xfrm>
          <a:prstGeom prst="rect">
            <a:avLst/>
          </a:prstGeom>
        </p:spPr>
      </p:pic>
      <p:sp>
        <p:nvSpPr>
          <p:cNvPr id="3" name="Content Placeholder 2"/>
          <p:cNvSpPr>
            <a:spLocks noGrp="1"/>
          </p:cNvSpPr>
          <p:nvPr>
            <p:ph idx="1"/>
          </p:nvPr>
        </p:nvSpPr>
        <p:spPr>
          <a:xfrm>
            <a:off x="214809" y="923709"/>
            <a:ext cx="9613861" cy="3599316"/>
          </a:xfrm>
        </p:spPr>
        <p:txBody>
          <a:bodyPr/>
          <a:lstStyle/>
          <a:p>
            <a:pPr marL="0" indent="0">
              <a:lnSpc>
                <a:spcPct val="200000"/>
              </a:lnSpc>
              <a:buNone/>
            </a:pPr>
            <a:r>
              <a:rPr lang="en-US" dirty="0" smtClean="0"/>
              <a:t>	Mr. </a:t>
            </a:r>
            <a:r>
              <a:rPr lang="en-US" dirty="0" err="1" smtClean="0"/>
              <a:t>Wilburs</a:t>
            </a:r>
            <a:r>
              <a:rPr lang="en-US" dirty="0" smtClean="0"/>
              <a:t> struggled and strained for about 20 minutes. Needless to say the water fountain was still leaky. She quickly realized that superhero grip </a:t>
            </a:r>
            <a:r>
              <a:rPr lang="en-US" dirty="0" smtClean="0"/>
              <a:t>only works in the movies and that she was going to need to rethink her solution. </a:t>
            </a:r>
            <a:endParaRPr lang="en-US" dirty="0"/>
          </a:p>
        </p:txBody>
      </p:sp>
      <p:pic>
        <p:nvPicPr>
          <p:cNvPr id="2" name="Picture 1" descr="Weakness Clipart | Clipart Panda - Free Clipart Images"/>
          <p:cNvPicPr>
            <a:picLocks noChangeAspect="1"/>
          </p:cNvPicPr>
          <p:nvPr/>
        </p:nvPicPr>
        <p:blipFill>
          <a:blip r:embed="rId4">
            <a:extLst>
              <a:ext uri="{BEBA8EAE-BF5A-486C-A8C5-ECC9F3942E4B}">
                <a14:imgProps xmlns:a14="http://schemas.microsoft.com/office/drawing/2010/main">
                  <a14:imgLayer r:embed="rId5">
                    <a14:imgEffect>
                      <a14:backgroundRemoval t="0" b="87017" l="0" r="99700">
                        <a14:foregroundMark x1="58750" y1="26561" x2="48200" y2="26809"/>
                        <a14:foregroundMark x1="65600" y1="18930" x2="70100" y2="24727"/>
                        <a14:foregroundMark x1="52950" y1="21556" x2="56900" y2="18682"/>
                        <a14:foregroundMark x1="52700" y1="21853" x2="55050" y2="20515"/>
                        <a14:foregroundMark x1="46600" y1="9762" x2="49500" y2="7978"/>
                        <a14:foregroundMark x1="42400" y1="4311" x2="42900" y2="644"/>
                        <a14:foregroundMark x1="31300" y1="4014" x2="29450" y2="347"/>
                        <a14:foregroundMark x1="21500" y1="10307" x2="18100" y2="7433"/>
                        <a14:foregroundMark x1="12550" y1="17641" x2="12550" y2="17641"/>
                        <a14:foregroundMark x1="13050" y1="16848" x2="13050" y2="16848"/>
                        <a14:foregroundMark x1="12800" y1="26016" x2="12800" y2="26016"/>
                        <a14:foregroundMark x1="21500" y1="24975" x2="21500" y2="24975"/>
                        <a14:foregroundMark x1="26800" y1="30228" x2="26800" y2="30228"/>
                        <a14:foregroundMark x1="29700" y1="28890" x2="29700" y2="28890"/>
                        <a14:foregroundMark x1="32600" y1="35183" x2="32600" y2="35183"/>
                        <a14:foregroundMark x1="27850" y1="41179" x2="27850" y2="41179"/>
                        <a14:foregroundMark x1="31300" y1="85679" x2="31300" y2="85679"/>
                        <a14:foregroundMark x1="44500" y1="53518" x2="53750" y2="48513"/>
                        <a14:foregroundMark x1="43700" y1="42517" x2="43450" y2="38603"/>
                        <a14:foregroundMark x1="23900" y1="19475" x2="30250" y2="24182"/>
                        <a14:foregroundMark x1="37100" y1="25471" x2="42400" y2="32061"/>
                        <a14:foregroundMark x1="12000" y1="47721" x2="4100" y2="55600"/>
                        <a14:foregroundMark x1="4850" y1="56640" x2="10400" y2="76809"/>
                        <a14:foregroundMark x1="9100" y1="79138" x2="1950" y2="84638"/>
                        <a14:foregroundMark x1="36050" y1="72349" x2="37600" y2="83350"/>
                        <a14:foregroundMark x1="46100" y1="71556" x2="49250" y2="77849"/>
                        <a14:foregroundMark x1="46100" y1="78890" x2="45800" y2="83598"/>
                        <a14:foregroundMark x1="48700" y1="79435" x2="48450" y2="79931"/>
                        <a14:foregroundMark x1="56100" y1="77056" x2="56650" y2="79683"/>
                        <a14:foregroundMark x1="58500" y1="75223" x2="59800" y2="78097"/>
                        <a14:foregroundMark x1="61650" y1="75223" x2="60850" y2="80971"/>
                        <a14:foregroundMark x1="18600" y1="20020" x2="18850" y2="25768"/>
                        <a14:foregroundMark x1="29700" y1="13181" x2="36550" y2="6392"/>
                        <a14:foregroundMark x1="39450" y1="7185" x2="46850" y2="27304"/>
                        <a14:foregroundMark x1="54250" y1="50347" x2="63000" y2="52478"/>
                        <a14:foregroundMark x1="67200" y1="33895" x2="65100" y2="53518"/>
                        <a14:foregroundMark x1="68000" y1="31516" x2="87550" y2="38057"/>
                        <a14:foregroundMark x1="70900" y1="27849" x2="95750" y2="27602"/>
                        <a14:foregroundMark x1="96800" y1="28642" x2="99450" y2="31269"/>
                        <a14:foregroundMark x1="87000" y1="38305" x2="98900" y2="32061"/>
                        <a14:foregroundMark x1="21250" y1="20763" x2="23600" y2="20020"/>
                        <a14:foregroundMark x1="29950" y1="14519" x2="29950" y2="17096"/>
                        <a14:foregroundMark x1="5650" y1="52180" x2="12800" y2="45639"/>
                        <a14:foregroundMark x1="15150" y1="44846" x2="20700" y2="43806"/>
                        <a14:foregroundMark x1="22850" y1="43013" x2="32350" y2="38603"/>
                      </a14:backgroundRemoval>
                    </a14:imgEffect>
                  </a14:imgLayer>
                </a14:imgProps>
              </a:ext>
              <a:ext uri="{28A0092B-C50C-407E-A947-70E740481C1C}">
                <a14:useLocalDpi xmlns:a14="http://schemas.microsoft.com/office/drawing/2010/main" val="0"/>
              </a:ext>
            </a:extLst>
          </a:blip>
          <a:stretch>
            <a:fillRect/>
          </a:stretch>
        </p:blipFill>
        <p:spPr>
          <a:xfrm>
            <a:off x="6970730" y="3047564"/>
            <a:ext cx="3147138" cy="3175462"/>
          </a:xfrm>
          <a:prstGeom prst="rect">
            <a:avLst/>
          </a:prstGeom>
        </p:spPr>
      </p:pic>
    </p:spTree>
    <p:extLst>
      <p:ext uri="{BB962C8B-B14F-4D97-AF65-F5344CB8AC3E}">
        <p14:creationId xmlns:p14="http://schemas.microsoft.com/office/powerpoint/2010/main" val="1506078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10" y="932023"/>
            <a:ext cx="9613861" cy="3599316"/>
          </a:xfrm>
        </p:spPr>
        <p:txBody>
          <a:bodyPr>
            <a:normAutofit lnSpcReduction="10000"/>
          </a:bodyPr>
          <a:lstStyle/>
          <a:p>
            <a:pPr marL="0" indent="0">
              <a:lnSpc>
                <a:spcPct val="200000"/>
              </a:lnSpc>
              <a:buNone/>
            </a:pPr>
            <a:r>
              <a:rPr lang="en-US" dirty="0" smtClean="0"/>
              <a:t>	She spent all morning wondering how she could modify her solution and get it right before anyone else takes a tumble. Then it hits her , “ I’ll borrow one of those big </a:t>
            </a:r>
            <a:r>
              <a:rPr lang="en-US" dirty="0" err="1" smtClean="0"/>
              <a:t>grippy</a:t>
            </a:r>
            <a:r>
              <a:rPr lang="en-US" dirty="0" smtClean="0"/>
              <a:t> things that my Dad uses at home when his bolts are too loose, ” she says with certainty. She knew just where to get one …… </a:t>
            </a:r>
            <a:r>
              <a:rPr lang="en-US" dirty="0" smtClean="0"/>
              <a:t>Janitor Bill </a:t>
            </a:r>
            <a:endParaRPr lang="en-US" dirty="0"/>
          </a:p>
        </p:txBody>
      </p:sp>
      <p:pic>
        <p:nvPicPr>
          <p:cNvPr id="2" name="Picture 1" descr="File:Janitor.png - Wikimedia Commons"/>
          <p:cNvPicPr>
            <a:picLocks noChangeAspect="1"/>
          </p:cNvPicPr>
          <p:nvPr/>
        </p:nvPicPr>
        <p:blipFill>
          <a:blip r:embed="rId2">
            <a:extLst>
              <a:ext uri="{BEBA8EAE-BF5A-486C-A8C5-ECC9F3942E4B}">
                <a14:imgProps xmlns:a14="http://schemas.microsoft.com/office/drawing/2010/main">
                  <a14:imgLayer r:embed="rId3">
                    <a14:imgEffect>
                      <a14:backgroundRemoval t="3429" b="90000" l="2055" r="97603"/>
                    </a14:imgEffect>
                  </a14:imgLayer>
                </a14:imgProps>
              </a:ext>
              <a:ext uri="{28A0092B-C50C-407E-A947-70E740481C1C}">
                <a14:useLocalDpi xmlns:a14="http://schemas.microsoft.com/office/drawing/2010/main" val="0"/>
              </a:ext>
            </a:extLst>
          </a:blip>
          <a:stretch>
            <a:fillRect/>
          </a:stretch>
        </p:blipFill>
        <p:spPr>
          <a:xfrm>
            <a:off x="8182265" y="2413556"/>
            <a:ext cx="3707936" cy="4236626"/>
          </a:xfrm>
          <a:prstGeom prst="rect">
            <a:avLst/>
          </a:prstGeom>
        </p:spPr>
      </p:pic>
    </p:spTree>
    <p:extLst>
      <p:ext uri="{BB962C8B-B14F-4D97-AF65-F5344CB8AC3E}">
        <p14:creationId xmlns:p14="http://schemas.microsoft.com/office/powerpoint/2010/main" val="246840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496" y="516386"/>
            <a:ext cx="9613861" cy="3599316"/>
          </a:xfrm>
        </p:spPr>
        <p:txBody>
          <a:bodyPr>
            <a:normAutofit lnSpcReduction="10000"/>
          </a:bodyPr>
          <a:lstStyle/>
          <a:p>
            <a:pPr marL="0" indent="0">
              <a:lnSpc>
                <a:spcPct val="200000"/>
              </a:lnSpc>
              <a:buNone/>
            </a:pPr>
            <a:r>
              <a:rPr lang="en-US" dirty="0" smtClean="0"/>
              <a:t>	She rushed to Janitor Bill’s office during recess to propose her </a:t>
            </a:r>
            <a:r>
              <a:rPr lang="en-US" dirty="0" smtClean="0"/>
              <a:t>new </a:t>
            </a:r>
            <a:r>
              <a:rPr lang="en-US" dirty="0" smtClean="0"/>
              <a:t>solution</a:t>
            </a:r>
            <a:r>
              <a:rPr lang="en-US" dirty="0" smtClean="0"/>
              <a:t>. And after begging and pleading for about 3 minutes he agreed to grab his wrench , or “</a:t>
            </a:r>
            <a:r>
              <a:rPr lang="en-US" dirty="0" err="1" smtClean="0"/>
              <a:t>grippy</a:t>
            </a:r>
            <a:r>
              <a:rPr lang="en-US" dirty="0" smtClean="0"/>
              <a:t> thingy,” and take a look with her. He was just about to have her test it out when the bell rang  ending recess and sending her back to class.  </a:t>
            </a:r>
            <a:endParaRPr lang="en-US" dirty="0"/>
          </a:p>
        </p:txBody>
      </p:sp>
      <p:pic>
        <p:nvPicPr>
          <p:cNvPr id="2" name="Picture 1" descr="plumber-tightening-pipe-connector - Upkeep Plumbing"/>
          <p:cNvPicPr>
            <a:picLocks noChangeAspect="1"/>
          </p:cNvPicPr>
          <p:nvPr/>
        </p:nvPicPr>
        <p:blipFill rotWithShape="1">
          <a:blip r:embed="rId2">
            <a:extLst>
              <a:ext uri="{28A0092B-C50C-407E-A947-70E740481C1C}">
                <a14:useLocalDpi xmlns:a14="http://schemas.microsoft.com/office/drawing/2010/main" val="0"/>
              </a:ext>
            </a:extLst>
          </a:blip>
          <a:srcRect l="1" r="39681"/>
          <a:stretch/>
        </p:blipFill>
        <p:spPr>
          <a:xfrm>
            <a:off x="1496291" y="4411015"/>
            <a:ext cx="3790603" cy="2024941"/>
          </a:xfrm>
          <a:prstGeom prst="rect">
            <a:avLst/>
          </a:prstGeom>
        </p:spPr>
      </p:pic>
      <p:pic>
        <p:nvPicPr>
          <p:cNvPr id="5" name="Picture 4" descr="Bed Alarms in Hospitalized Patients: Usel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0079">
            <a:off x="9252067" y="4099562"/>
            <a:ext cx="2278812" cy="2278812"/>
          </a:xfrm>
          <a:prstGeom prst="rect">
            <a:avLst/>
          </a:prstGeom>
        </p:spPr>
      </p:pic>
    </p:spTree>
    <p:extLst>
      <p:ext uri="{BB962C8B-B14F-4D97-AF65-F5344CB8AC3E}">
        <p14:creationId xmlns:p14="http://schemas.microsoft.com/office/powerpoint/2010/main" val="4269138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437" y="932022"/>
            <a:ext cx="9613861" cy="3599316"/>
          </a:xfrm>
        </p:spPr>
        <p:txBody>
          <a:bodyPr/>
          <a:lstStyle/>
          <a:p>
            <a:pPr marL="0" indent="0">
              <a:lnSpc>
                <a:spcPct val="200000"/>
              </a:lnSpc>
              <a:buNone/>
            </a:pPr>
            <a:r>
              <a:rPr lang="en-US" dirty="0" smtClean="0"/>
              <a:t>	She waited with ants in her pants during social studies. She couldn’t wait to test out her solution with her best pal Patrick. </a:t>
            </a:r>
            <a:r>
              <a:rPr lang="en-US" dirty="0" smtClean="0"/>
              <a:t>The leak was no more , but they now have to use the water fountain in pairs. </a:t>
            </a:r>
            <a:endParaRPr lang="en-US" dirty="0"/>
          </a:p>
        </p:txBody>
      </p:sp>
      <p:pic>
        <p:nvPicPr>
          <p:cNvPr id="2" name="Picture 1"/>
          <p:cNvPicPr>
            <a:picLocks noChangeAspect="1"/>
          </p:cNvPicPr>
          <p:nvPr/>
        </p:nvPicPr>
        <p:blipFill>
          <a:blip r:embed="rId2"/>
          <a:stretch>
            <a:fillRect/>
          </a:stretch>
        </p:blipFill>
        <p:spPr>
          <a:xfrm>
            <a:off x="5790439" y="3684358"/>
            <a:ext cx="4767485" cy="2731245"/>
          </a:xfrm>
          <a:prstGeom prst="rect">
            <a:avLst/>
          </a:prstGeom>
        </p:spPr>
      </p:pic>
    </p:spTree>
    <p:extLst>
      <p:ext uri="{BB962C8B-B14F-4D97-AF65-F5344CB8AC3E}">
        <p14:creationId xmlns:p14="http://schemas.microsoft.com/office/powerpoint/2010/main" val="82731366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136</TotalTime>
  <Words>43</Words>
  <Application>Microsoft Office PowerPoint</Application>
  <PresentationFormat>Widescreen</PresentationFormat>
  <Paragraphs>16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Algerian</vt:lpstr>
      <vt:lpstr>Arial</vt:lpstr>
      <vt:lpstr>Trebuchet MS</vt:lpstr>
      <vt:lpstr>Berlin</vt:lpstr>
      <vt:lpstr>Jenny Jacobs and The Leaky Water Fountain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Jenny Jacobs and The Leaky Water Fountain</dc:title>
  <dc:creator>Georgia.Brewer1</dc:creator>
  <cp:lastModifiedBy>Georgia.Brewer1</cp:lastModifiedBy>
  <cp:revision>14</cp:revision>
  <dcterms:created xsi:type="dcterms:W3CDTF">2019-11-11T17:20:39Z</dcterms:created>
  <dcterms:modified xsi:type="dcterms:W3CDTF">2019-11-13T04:50:42Z</dcterms:modified>
</cp:coreProperties>
</file>