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layfair Displ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Maven Pro"/>
      <p:regular r:id="rId22"/>
      <p:bold r:id="rId23"/>
    </p:embeddedFont>
    <p:embeddedFont>
      <p:font typeface="Pacifico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22" Type="http://schemas.openxmlformats.org/officeDocument/2006/relationships/font" Target="fonts/MavenPro-regular.fntdata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24" Type="http://schemas.openxmlformats.org/officeDocument/2006/relationships/font" Target="fonts/Pacifico-regular.fntdata"/><Relationship Id="rId12" Type="http://schemas.openxmlformats.org/officeDocument/2006/relationships/slide" Target="slides/slide7.xml"/><Relationship Id="rId23" Type="http://schemas.openxmlformats.org/officeDocument/2006/relationships/font" Target="fonts/MavenPr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bold.fntdata"/><Relationship Id="rId14" Type="http://schemas.openxmlformats.org/officeDocument/2006/relationships/font" Target="fonts/PlayfairDisplay-regular.fntdata"/><Relationship Id="rId17" Type="http://schemas.openxmlformats.org/officeDocument/2006/relationships/font" Target="fonts/PlayfairDisplay-boldItalic.fntdata"/><Relationship Id="rId16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4aba9b0a4_0_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4aba9b0a4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4ad0a32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4ad0a32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4aba9b0a4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4aba9b0a4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4aba9b0a4_0_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4aba9b0a4_0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4aba9b0a4_0_6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4aba9b0a4_0_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4aba9b0a4_0_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4aba9b0a4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4aba9b0a4_0_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4aba9b0a4_0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gif"/><Relationship Id="rId4" Type="http://schemas.openxmlformats.org/officeDocument/2006/relationships/hyperlink" Target="http://www.sciencekids.co.nz/sciencefacts/weather/wind.html" TargetMode="External"/><Relationship Id="rId5" Type="http://schemas.openxmlformats.org/officeDocument/2006/relationships/hyperlink" Target="http://www.sciencekids.co.nz/sciencefacts/weather/rai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The Weather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Maven Pro"/>
                <a:ea typeface="Maven Pro"/>
                <a:cs typeface="Maven Pro"/>
                <a:sym typeface="Maven Pro"/>
              </a:rPr>
              <a:t>b</a:t>
            </a:r>
            <a:r>
              <a:rPr lang="en">
                <a:latin typeface="Maven Pro"/>
                <a:ea typeface="Maven Pro"/>
                <a:cs typeface="Maven Pro"/>
                <a:sym typeface="Maven Pro"/>
              </a:rPr>
              <a:t>y Ms. Reid’s 2nd grade class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3049" y="348875"/>
            <a:ext cx="3185625" cy="43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acifico"/>
                <a:ea typeface="Pacifico"/>
                <a:cs typeface="Pacifico"/>
                <a:sym typeface="Pacifico"/>
              </a:rPr>
              <a:t>The </a:t>
            </a:r>
            <a:r>
              <a:rPr lang="en" sz="4800">
                <a:latin typeface="Pacifico"/>
                <a:ea typeface="Pacifico"/>
                <a:cs typeface="Pacifico"/>
                <a:sym typeface="Pacifico"/>
              </a:rPr>
              <a:t>Sun</a:t>
            </a:r>
            <a:endParaRPr sz="48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Char char="-"/>
            </a:pPr>
            <a:r>
              <a:rPr lang="en" sz="2400">
                <a:latin typeface="Maven Pro"/>
                <a:ea typeface="Maven Pro"/>
                <a:cs typeface="Maven Pro"/>
                <a:sym typeface="Maven Pro"/>
              </a:rPr>
              <a:t>A large star</a:t>
            </a:r>
            <a:endParaRPr sz="2400">
              <a:latin typeface="Maven Pro"/>
              <a:ea typeface="Maven Pro"/>
              <a:cs typeface="Maven Pro"/>
              <a:sym typeface="Maven Pro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Char char="-"/>
            </a:pPr>
            <a:r>
              <a:rPr lang="en" sz="2400">
                <a:latin typeface="Maven Pro"/>
                <a:ea typeface="Maven Pro"/>
                <a:cs typeface="Maven Pro"/>
                <a:sym typeface="Maven Pro"/>
              </a:rPr>
              <a:t>Center of our Solar System</a:t>
            </a:r>
            <a:endParaRPr sz="2400">
              <a:latin typeface="Maven Pro"/>
              <a:ea typeface="Maven Pro"/>
              <a:cs typeface="Maven Pro"/>
              <a:sym typeface="Maven Pro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Char char="-"/>
            </a:pPr>
            <a:r>
              <a:rPr lang="en" sz="2400">
                <a:latin typeface="Maven Pro"/>
                <a:ea typeface="Maven Pro"/>
                <a:cs typeface="Maven Pro"/>
                <a:sym typeface="Maven Pro"/>
              </a:rPr>
              <a:t>Provides energy for the Earth</a:t>
            </a:r>
            <a:endParaRPr sz="2400">
              <a:latin typeface="Maven Pro"/>
              <a:ea typeface="Maven Pro"/>
              <a:cs typeface="Maven Pro"/>
              <a:sym typeface="Maven Pro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Char char="-"/>
            </a:pPr>
            <a:r>
              <a:rPr lang="en" sz="2400">
                <a:latin typeface="Maven Pro"/>
                <a:ea typeface="Maven Pro"/>
                <a:cs typeface="Maven Pro"/>
                <a:sym typeface="Maven Pro"/>
              </a:rPr>
              <a:t>Changes the seasons as it moves around the Earth</a:t>
            </a:r>
            <a:endParaRPr sz="2400">
              <a:latin typeface="Maven Pro"/>
              <a:ea typeface="Maven Pro"/>
              <a:cs typeface="Maven Pro"/>
              <a:sym typeface="Maven Pro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Char char="-"/>
            </a:pPr>
            <a:r>
              <a:rPr lang="en" sz="2400">
                <a:latin typeface="Maven Pro"/>
                <a:ea typeface="Maven Pro"/>
                <a:cs typeface="Maven Pro"/>
                <a:sym typeface="Maven Pro"/>
              </a:rPr>
              <a:t>Light from the sun reaches the Earth in 8 minutes</a:t>
            </a:r>
            <a:endParaRPr sz="2400"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524" y="165450"/>
            <a:ext cx="3161450" cy="305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acifico"/>
                <a:ea typeface="Pacifico"/>
                <a:cs typeface="Pacifico"/>
                <a:sym typeface="Pacifico"/>
              </a:rPr>
              <a:t>Clouds</a:t>
            </a:r>
            <a:endParaRPr sz="48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3850" y="179400"/>
            <a:ext cx="3724800" cy="22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Char char="-"/>
            </a:pPr>
            <a:r>
              <a:rPr lang="en" sz="2400">
                <a:latin typeface="Maven Pro"/>
                <a:ea typeface="Maven Pro"/>
                <a:cs typeface="Maven Pro"/>
                <a:sym typeface="Maven Pro"/>
              </a:rPr>
              <a:t>A large group of tiny droplets we can see in the air</a:t>
            </a:r>
            <a:endParaRPr sz="2400">
              <a:latin typeface="Maven Pro"/>
              <a:ea typeface="Maven Pro"/>
              <a:cs typeface="Maven Pro"/>
              <a:sym typeface="Maven Pro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Char char="-"/>
            </a:pPr>
            <a:r>
              <a:rPr lang="en" sz="2400">
                <a:latin typeface="Maven Pro"/>
                <a:ea typeface="Maven Pro"/>
                <a:cs typeface="Maven Pro"/>
                <a:sym typeface="Maven Pro"/>
              </a:rPr>
              <a:t>Rain, snow, sleet, and hail fall from clouds</a:t>
            </a:r>
            <a:endParaRPr sz="2400">
              <a:latin typeface="Maven Pro"/>
              <a:ea typeface="Maven Pro"/>
              <a:cs typeface="Maven Pro"/>
              <a:sym typeface="Maven Pro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Char char="-"/>
            </a:pPr>
            <a:r>
              <a:rPr lang="en" sz="2400">
                <a:latin typeface="Maven Pro"/>
                <a:ea typeface="Maven Pro"/>
                <a:cs typeface="Maven Pro"/>
                <a:sym typeface="Maven Pro"/>
              </a:rPr>
              <a:t>They are white because they reflect light from the sun</a:t>
            </a:r>
            <a:endParaRPr sz="2400">
              <a:latin typeface="Maven Pro"/>
              <a:ea typeface="Maven Pro"/>
              <a:cs typeface="Maven Pro"/>
              <a:sym typeface="Maven Pro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Char char="-"/>
            </a:pPr>
            <a:r>
              <a:rPr lang="en" sz="2400">
                <a:latin typeface="Maven Pro"/>
                <a:ea typeface="Maven Pro"/>
                <a:cs typeface="Maven Pro"/>
                <a:sym typeface="Maven Pro"/>
              </a:rPr>
              <a:t>When they are filled with water, they are gray because they can no longer reflect light</a:t>
            </a:r>
            <a:endParaRPr sz="24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acifico"/>
                <a:ea typeface="Pacifico"/>
                <a:cs typeface="Pacifico"/>
                <a:sym typeface="Pacifico"/>
              </a:rPr>
              <a:t>Rain and </a:t>
            </a:r>
            <a:r>
              <a:rPr lang="en" sz="3600">
                <a:latin typeface="Pacifico"/>
                <a:ea typeface="Pacifico"/>
                <a:cs typeface="Pacifico"/>
                <a:sym typeface="Pacifico"/>
              </a:rPr>
              <a:t>Thunderstorms</a:t>
            </a:r>
            <a:endParaRPr sz="36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17760" l="0" r="0" t="-17760"/>
          <a:stretch/>
        </p:blipFill>
        <p:spPr>
          <a:xfrm>
            <a:off x="6503150" y="0"/>
            <a:ext cx="2640850" cy="29405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Char char="-"/>
            </a:pPr>
            <a:r>
              <a:rPr lang="en" sz="2400">
                <a:latin typeface="Maven Pro"/>
                <a:ea typeface="Maven Pro"/>
                <a:cs typeface="Maven Pro"/>
                <a:sym typeface="Maven Pro"/>
              </a:rPr>
              <a:t>Rain falls from the sky in the form of water droplets, we call this precipitation</a:t>
            </a:r>
            <a:endParaRPr sz="2400">
              <a:latin typeface="Maven Pro"/>
              <a:ea typeface="Maven Pro"/>
              <a:cs typeface="Maven Pro"/>
              <a:sym typeface="Maven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Char char="-"/>
            </a:pPr>
            <a:r>
              <a:rPr lang="en" sz="2400">
                <a:latin typeface="Maven Pro"/>
                <a:ea typeface="Maven Pro"/>
                <a:cs typeface="Maven Pro"/>
                <a:sym typeface="Maven Pro"/>
              </a:rPr>
              <a:t>Precipitation can be rain, snow, sleet, or hail</a:t>
            </a:r>
            <a:endParaRPr sz="2400">
              <a:latin typeface="Maven Pro"/>
              <a:ea typeface="Maven Pro"/>
              <a:cs typeface="Maven Pro"/>
              <a:sym typeface="Maven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Char char="-"/>
            </a:pPr>
            <a:r>
              <a:rPr lang="en" sz="2400">
                <a:latin typeface="Maven Pro"/>
                <a:ea typeface="Maven Pro"/>
                <a:cs typeface="Maven Pro"/>
                <a:sym typeface="Maven Pro"/>
              </a:rPr>
              <a:t>Thunderstorms</a:t>
            </a:r>
            <a:r>
              <a:rPr lang="en" sz="2400">
                <a:latin typeface="Maven Pro"/>
                <a:ea typeface="Maven Pro"/>
                <a:cs typeface="Maven Pro"/>
                <a:sym typeface="Maven Pro"/>
              </a:rPr>
              <a:t> need moisture, unstable air, and lift to form</a:t>
            </a:r>
            <a:endParaRPr sz="2400">
              <a:latin typeface="Maven Pro"/>
              <a:ea typeface="Maven Pro"/>
              <a:cs typeface="Maven Pro"/>
              <a:sym typeface="Maven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Char char="-"/>
            </a:pPr>
            <a:r>
              <a:rPr lang="en" sz="2400">
                <a:latin typeface="Maven Pro"/>
                <a:ea typeface="Maven Pro"/>
                <a:cs typeface="Maven Pro"/>
                <a:sym typeface="Maven Pro"/>
              </a:rPr>
              <a:t>Lightning is an electric charge caused by frozen droplets hitting each other</a:t>
            </a:r>
            <a:endParaRPr sz="2400"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acifico"/>
                <a:ea typeface="Pacifico"/>
                <a:cs typeface="Pacifico"/>
                <a:sym typeface="Pacifico"/>
              </a:rPr>
              <a:t>Rainbows</a:t>
            </a:r>
            <a:endParaRPr sz="48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8400" y="2880775"/>
            <a:ext cx="4265599" cy="21772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Char char="-"/>
            </a:pPr>
            <a:r>
              <a:rPr lang="en" sz="2400">
                <a:latin typeface="Maven Pro"/>
                <a:ea typeface="Maven Pro"/>
                <a:cs typeface="Maven Pro"/>
                <a:sym typeface="Maven Pro"/>
              </a:rPr>
              <a:t>Are formed when light bends and reflects through water</a:t>
            </a:r>
            <a:endParaRPr sz="2400">
              <a:latin typeface="Maven Pro"/>
              <a:ea typeface="Maven Pro"/>
              <a:cs typeface="Maven Pro"/>
              <a:sym typeface="Maven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Char char="-"/>
            </a:pPr>
            <a:r>
              <a:rPr lang="en" sz="2400">
                <a:latin typeface="Maven Pro"/>
                <a:ea typeface="Maven Pro"/>
                <a:cs typeface="Maven Pro"/>
                <a:sym typeface="Maven Pro"/>
              </a:rPr>
              <a:t>They can be seen in rain, mist, dew, and fog</a:t>
            </a:r>
            <a:endParaRPr sz="2400">
              <a:latin typeface="Maven Pro"/>
              <a:ea typeface="Maven Pro"/>
              <a:cs typeface="Maven Pro"/>
              <a:sym typeface="Maven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Char char="-"/>
            </a:pPr>
            <a:r>
              <a:rPr lang="en" sz="2400">
                <a:latin typeface="Maven Pro"/>
                <a:ea typeface="Maven Pro"/>
                <a:cs typeface="Maven Pro"/>
                <a:sym typeface="Maven Pro"/>
              </a:rPr>
              <a:t>Made up several colors: </a:t>
            </a:r>
            <a:endParaRPr sz="2400"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-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Red, Orange, Yellow, Green, Blue, Indigo, and Violet</a:t>
            </a:r>
            <a:endParaRPr sz="1800">
              <a:latin typeface="Maven Pro"/>
              <a:ea typeface="Maven Pro"/>
              <a:cs typeface="Maven Pro"/>
              <a:sym typeface="Maven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Char char="-"/>
            </a:pPr>
            <a:r>
              <a:rPr lang="en" sz="2400">
                <a:latin typeface="Maven Pro"/>
                <a:ea typeface="Maven Pro"/>
                <a:cs typeface="Maven Pro"/>
                <a:sym typeface="Maven Pro"/>
              </a:rPr>
              <a:t>They are actually circles, but look like arches on the ground</a:t>
            </a:r>
            <a:endParaRPr sz="2400"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acifico"/>
                <a:ea typeface="Pacifico"/>
                <a:cs typeface="Pacifico"/>
                <a:sym typeface="Pacifico"/>
              </a:rPr>
              <a:t>Snow</a:t>
            </a:r>
            <a:endParaRPr sz="48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0050" y="132350"/>
            <a:ext cx="2418526" cy="20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aven Pro"/>
              <a:buChar char="-"/>
            </a:pPr>
            <a:r>
              <a:rPr lang="en" sz="24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Snow forms when water vapor in the atmosphere freezes into ice crystals.</a:t>
            </a:r>
            <a:endParaRPr sz="24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aven Pro"/>
              <a:buChar char="-"/>
            </a:pPr>
            <a:r>
              <a:rPr lang="en" sz="24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Snowflakes form in a variety of different shapes.</a:t>
            </a:r>
            <a:endParaRPr sz="24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aven Pro"/>
              <a:buChar char="-"/>
            </a:pPr>
            <a:r>
              <a:rPr lang="en" sz="24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Snow is a form of precipitation, other forms of precipitation are rain, hail and sleet</a:t>
            </a:r>
            <a:endParaRPr sz="24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acifico"/>
                <a:ea typeface="Pacifico"/>
                <a:cs typeface="Pacifico"/>
                <a:sym typeface="Pacifico"/>
              </a:rPr>
              <a:t>Tornados</a:t>
            </a:r>
            <a:endParaRPr sz="48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5075" y="1766950"/>
            <a:ext cx="2599099" cy="344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aven Pro"/>
              <a:buChar char="-"/>
            </a:pPr>
            <a:r>
              <a:rPr lang="en" sz="24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A tornado is a rapidly spinning tube of air that touches both the ground and a cloudabove.</a:t>
            </a:r>
            <a:endParaRPr sz="24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aven Pro"/>
              <a:buChar char="-"/>
            </a:pPr>
            <a:r>
              <a:rPr lang="en" sz="24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Tornadoes are sometimes called twisters.</a:t>
            </a:r>
            <a:endParaRPr sz="24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aven Pro"/>
              <a:buChar char="-"/>
            </a:pPr>
            <a:r>
              <a:rPr lang="en" sz="24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Not all tornadoes are visible but their high wind speeds and rapid rotation often form a visible funnel of condensed water.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acifico"/>
                <a:ea typeface="Pacifico"/>
                <a:cs typeface="Pacifico"/>
                <a:sym typeface="Pacifico"/>
              </a:rPr>
              <a:t>Hurricanes</a:t>
            </a:r>
            <a:endParaRPr sz="48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9050" y="3434575"/>
            <a:ext cx="2432200" cy="16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0" y="1355650"/>
            <a:ext cx="8609700" cy="3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Maven Pro"/>
              <a:buChar char="-"/>
            </a:pPr>
            <a:r>
              <a:rPr lang="en" sz="2000">
                <a:solidFill>
                  <a:srgbClr val="F3F3F3"/>
                </a:solidFill>
                <a:latin typeface="Maven Pro"/>
                <a:ea typeface="Maven Pro"/>
                <a:cs typeface="Maven Pro"/>
                <a:sym typeface="Maven Pro"/>
              </a:rPr>
              <a:t>A hurricane is an intense tropical storm with powerful </a:t>
            </a:r>
            <a:r>
              <a:rPr lang="en" sz="2000">
                <a:solidFill>
                  <a:srgbClr val="F3F3F3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/>
              </a:rPr>
              <a:t>winds</a:t>
            </a:r>
            <a:r>
              <a:rPr lang="en" sz="2000">
                <a:solidFill>
                  <a:srgbClr val="F3F3F3"/>
                </a:solidFill>
                <a:latin typeface="Maven Pro"/>
                <a:ea typeface="Maven Pro"/>
                <a:cs typeface="Maven Pro"/>
                <a:sym typeface="Maven Pro"/>
              </a:rPr>
              <a:t> and heavy </a:t>
            </a:r>
            <a:r>
              <a:rPr lang="en" sz="2000">
                <a:solidFill>
                  <a:srgbClr val="F3F3F3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5"/>
              </a:rPr>
              <a:t>rain</a:t>
            </a:r>
            <a:r>
              <a:rPr lang="en" sz="2000">
                <a:solidFill>
                  <a:srgbClr val="F3F3F3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2000">
              <a:solidFill>
                <a:srgbClr val="F3F3F3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Maven Pro"/>
              <a:buChar char="-"/>
            </a:pPr>
            <a:r>
              <a:rPr lang="en" sz="2000">
                <a:solidFill>
                  <a:srgbClr val="F3F3F3"/>
                </a:solidFill>
                <a:latin typeface="Maven Pro"/>
                <a:ea typeface="Maven Pro"/>
                <a:cs typeface="Maven Pro"/>
                <a:sym typeface="Maven Pro"/>
              </a:rPr>
              <a:t>Other names for a hurricane include cyclone, typhoon and tropical storm.</a:t>
            </a:r>
            <a:endParaRPr sz="2000">
              <a:solidFill>
                <a:srgbClr val="F3F3F3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Maven Pro"/>
              <a:buChar char="-"/>
            </a:pPr>
            <a:r>
              <a:rPr lang="en" sz="2000">
                <a:solidFill>
                  <a:srgbClr val="F3F3F3"/>
                </a:solidFill>
                <a:latin typeface="Maven Pro"/>
                <a:ea typeface="Maven Pro"/>
                <a:cs typeface="Maven Pro"/>
                <a:sym typeface="Maven Pro"/>
              </a:rPr>
              <a:t>Hurricanes usually form in tropical areas of the world.</a:t>
            </a:r>
            <a:endParaRPr sz="2000">
              <a:solidFill>
                <a:srgbClr val="F3F3F3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Maven Pro"/>
              <a:buChar char="-"/>
            </a:pPr>
            <a:r>
              <a:rPr lang="en" sz="2000">
                <a:solidFill>
                  <a:srgbClr val="F3F3F3"/>
                </a:solidFill>
                <a:latin typeface="Maven Pro"/>
                <a:ea typeface="Maven Pro"/>
                <a:cs typeface="Maven Pro"/>
                <a:sym typeface="Maven Pro"/>
              </a:rPr>
              <a:t>Hurricanes develop over warm water and use it as an energy source.</a:t>
            </a:r>
            <a:endParaRPr sz="2000">
              <a:solidFill>
                <a:srgbClr val="F3F3F3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Maven Pro"/>
              <a:buChar char="-"/>
            </a:pPr>
            <a:r>
              <a:rPr lang="en" sz="2000">
                <a:solidFill>
                  <a:srgbClr val="F3F3F3"/>
                </a:solidFill>
                <a:latin typeface="Maven Pro"/>
                <a:ea typeface="Maven Pro"/>
                <a:cs typeface="Maven Pro"/>
                <a:sym typeface="Maven Pro"/>
              </a:rPr>
              <a:t>Hurricanes lose strength as they move over land.</a:t>
            </a:r>
            <a:endParaRPr sz="2000">
              <a:solidFill>
                <a:srgbClr val="F3F3F3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Maven Pro"/>
              <a:buChar char="-"/>
            </a:pPr>
            <a:r>
              <a:rPr lang="en" sz="2000">
                <a:solidFill>
                  <a:srgbClr val="F3F3F3"/>
                </a:solidFill>
                <a:latin typeface="Maven Pro"/>
                <a:ea typeface="Maven Pro"/>
                <a:cs typeface="Maven Pro"/>
                <a:sym typeface="Maven Pro"/>
              </a:rPr>
              <a:t>Weather in the eye of a hurricane is usually calm.</a:t>
            </a:r>
            <a:endParaRPr sz="2000">
              <a:solidFill>
                <a:srgbClr val="F3F3F3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