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66" r:id="rId10"/>
    <p:sldId id="267" r:id="rId11"/>
    <p:sldId id="271" r:id="rId12"/>
    <p:sldId id="269" r:id="rId13"/>
    <p:sldId id="268" r:id="rId14"/>
    <p:sldId id="272" r:id="rId15"/>
    <p:sldId id="270"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C5BB"/>
    <a:srgbClr val="D6D3CC"/>
    <a:srgbClr val="D4CA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19A520E-130A-4967-8B1C-72848BEB6BA3}"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FD7DC-9AE4-4263-A455-2DA5AF88F8ED}" type="slidenum">
              <a:rPr lang="en-US" smtClean="0"/>
              <a:t>‹#›</a:t>
            </a:fld>
            <a:endParaRPr lang="en-US"/>
          </a:p>
        </p:txBody>
      </p:sp>
    </p:spTree>
    <p:extLst>
      <p:ext uri="{BB962C8B-B14F-4D97-AF65-F5344CB8AC3E}">
        <p14:creationId xmlns:p14="http://schemas.microsoft.com/office/powerpoint/2010/main" val="499366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9A520E-130A-4967-8B1C-72848BEB6BA3}"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FD7DC-9AE4-4263-A455-2DA5AF88F8ED}" type="slidenum">
              <a:rPr lang="en-US" smtClean="0"/>
              <a:t>‹#›</a:t>
            </a:fld>
            <a:endParaRPr lang="en-US"/>
          </a:p>
        </p:txBody>
      </p:sp>
    </p:spTree>
    <p:extLst>
      <p:ext uri="{BB962C8B-B14F-4D97-AF65-F5344CB8AC3E}">
        <p14:creationId xmlns:p14="http://schemas.microsoft.com/office/powerpoint/2010/main" val="1729439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9A520E-130A-4967-8B1C-72848BEB6BA3}"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FD7DC-9AE4-4263-A455-2DA5AF88F8ED}" type="slidenum">
              <a:rPr lang="en-US" smtClean="0"/>
              <a:t>‹#›</a:t>
            </a:fld>
            <a:endParaRPr lang="en-US"/>
          </a:p>
        </p:txBody>
      </p:sp>
    </p:spTree>
    <p:extLst>
      <p:ext uri="{BB962C8B-B14F-4D97-AF65-F5344CB8AC3E}">
        <p14:creationId xmlns:p14="http://schemas.microsoft.com/office/powerpoint/2010/main" val="4018781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9A520E-130A-4967-8B1C-72848BEB6BA3}"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FD7DC-9AE4-4263-A455-2DA5AF88F8ED}" type="slidenum">
              <a:rPr lang="en-US" smtClean="0"/>
              <a:t>‹#›</a:t>
            </a:fld>
            <a:endParaRPr lang="en-US"/>
          </a:p>
        </p:txBody>
      </p:sp>
    </p:spTree>
    <p:extLst>
      <p:ext uri="{BB962C8B-B14F-4D97-AF65-F5344CB8AC3E}">
        <p14:creationId xmlns:p14="http://schemas.microsoft.com/office/powerpoint/2010/main" val="3088163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9A520E-130A-4967-8B1C-72848BEB6BA3}"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FD7DC-9AE4-4263-A455-2DA5AF88F8ED}" type="slidenum">
              <a:rPr lang="en-US" smtClean="0"/>
              <a:t>‹#›</a:t>
            </a:fld>
            <a:endParaRPr lang="en-US"/>
          </a:p>
        </p:txBody>
      </p:sp>
    </p:spTree>
    <p:extLst>
      <p:ext uri="{BB962C8B-B14F-4D97-AF65-F5344CB8AC3E}">
        <p14:creationId xmlns:p14="http://schemas.microsoft.com/office/powerpoint/2010/main" val="1495894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9A520E-130A-4967-8B1C-72848BEB6BA3}"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9FD7DC-9AE4-4263-A455-2DA5AF88F8ED}" type="slidenum">
              <a:rPr lang="en-US" smtClean="0"/>
              <a:t>‹#›</a:t>
            </a:fld>
            <a:endParaRPr lang="en-US"/>
          </a:p>
        </p:txBody>
      </p:sp>
    </p:spTree>
    <p:extLst>
      <p:ext uri="{BB962C8B-B14F-4D97-AF65-F5344CB8AC3E}">
        <p14:creationId xmlns:p14="http://schemas.microsoft.com/office/powerpoint/2010/main" val="40093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9A520E-130A-4967-8B1C-72848BEB6BA3}" type="datetimeFigureOut">
              <a:rPr lang="en-US" smtClean="0"/>
              <a:t>11/18/2020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9FD7DC-9AE4-4263-A455-2DA5AF88F8ED}" type="slidenum">
              <a:rPr lang="en-US" smtClean="0"/>
              <a:t>‹#›</a:t>
            </a:fld>
            <a:endParaRPr lang="en-US"/>
          </a:p>
        </p:txBody>
      </p:sp>
    </p:spTree>
    <p:extLst>
      <p:ext uri="{BB962C8B-B14F-4D97-AF65-F5344CB8AC3E}">
        <p14:creationId xmlns:p14="http://schemas.microsoft.com/office/powerpoint/2010/main" val="3011773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19A520E-130A-4967-8B1C-72848BEB6BA3}" type="datetimeFigureOut">
              <a:rPr lang="en-US" smtClean="0"/>
              <a:t>11/18/2020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9FD7DC-9AE4-4263-A455-2DA5AF88F8ED}" type="slidenum">
              <a:rPr lang="en-US" smtClean="0"/>
              <a:t>‹#›</a:t>
            </a:fld>
            <a:endParaRPr lang="en-US"/>
          </a:p>
        </p:txBody>
      </p:sp>
    </p:spTree>
    <p:extLst>
      <p:ext uri="{BB962C8B-B14F-4D97-AF65-F5344CB8AC3E}">
        <p14:creationId xmlns:p14="http://schemas.microsoft.com/office/powerpoint/2010/main" val="3346048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9A520E-130A-4967-8B1C-72848BEB6BA3}" type="datetimeFigureOut">
              <a:rPr lang="en-US" smtClean="0"/>
              <a:t>11/18/2020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9FD7DC-9AE4-4263-A455-2DA5AF88F8ED}" type="slidenum">
              <a:rPr lang="en-US" smtClean="0"/>
              <a:t>‹#›</a:t>
            </a:fld>
            <a:endParaRPr lang="en-US"/>
          </a:p>
        </p:txBody>
      </p:sp>
    </p:spTree>
    <p:extLst>
      <p:ext uri="{BB962C8B-B14F-4D97-AF65-F5344CB8AC3E}">
        <p14:creationId xmlns:p14="http://schemas.microsoft.com/office/powerpoint/2010/main" val="3278065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9A520E-130A-4967-8B1C-72848BEB6BA3}"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9FD7DC-9AE4-4263-A455-2DA5AF88F8ED}" type="slidenum">
              <a:rPr lang="en-US" smtClean="0"/>
              <a:t>‹#›</a:t>
            </a:fld>
            <a:endParaRPr lang="en-US"/>
          </a:p>
        </p:txBody>
      </p:sp>
    </p:spTree>
    <p:extLst>
      <p:ext uri="{BB962C8B-B14F-4D97-AF65-F5344CB8AC3E}">
        <p14:creationId xmlns:p14="http://schemas.microsoft.com/office/powerpoint/2010/main" val="2985447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9A520E-130A-4967-8B1C-72848BEB6BA3}"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9FD7DC-9AE4-4263-A455-2DA5AF88F8ED}" type="slidenum">
              <a:rPr lang="en-US" smtClean="0"/>
              <a:t>‹#›</a:t>
            </a:fld>
            <a:endParaRPr lang="en-US"/>
          </a:p>
        </p:txBody>
      </p:sp>
    </p:spTree>
    <p:extLst>
      <p:ext uri="{BB962C8B-B14F-4D97-AF65-F5344CB8AC3E}">
        <p14:creationId xmlns:p14="http://schemas.microsoft.com/office/powerpoint/2010/main" val="1187702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A520E-130A-4967-8B1C-72848BEB6BA3}" type="datetimeFigureOut">
              <a:rPr lang="en-US" smtClean="0"/>
              <a:t>11/18/2020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9FD7DC-9AE4-4263-A455-2DA5AF88F8ED}" type="slidenum">
              <a:rPr lang="en-US" smtClean="0"/>
              <a:t>‹#›</a:t>
            </a:fld>
            <a:endParaRPr lang="en-US"/>
          </a:p>
        </p:txBody>
      </p:sp>
    </p:spTree>
    <p:extLst>
      <p:ext uri="{BB962C8B-B14F-4D97-AF65-F5344CB8AC3E}">
        <p14:creationId xmlns:p14="http://schemas.microsoft.com/office/powerpoint/2010/main" val="18610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mmons.wikimedia.org/wiki/File:Emojione_1F3E6.sv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hyperlink" Target="https://openclipart.org/detail/202157/old-man-grandpa-by-speakinglatino-202157"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pixabay.com/en/student-boy-happy-kid-child-brow-304683/"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hyperlink" Target="https://openclipart.org/detail/202157/old-man-grandpa-by-speakinglatino-202157"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pixabay.com/en/student-boy-happy-kid-child-brow-304683/"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openclipart.org/detail/202157/old-man-grandpa-by-speakinglatino-202157"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ixabay.com/en/student-boy-happy-kid-child-brow-304683/"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openclipart.org/detail/202157/old-man-grandpa-by-speakinglatino-202157" TargetMode="Externa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hyperlink" Target="http://www.pngall.com/fishing-pole-png"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ixabay.com/en/window-window-to-the-world-pane-1975938/"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pixabay.com/en/student-boy-happy-kid-child-brow-304683/"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freestockphotos.biz/stockphoto/16176" TargetMode="External"/><Relationship Id="rId7" Type="http://schemas.openxmlformats.org/officeDocument/2006/relationships/hyperlink" Target="https://openclipart.org/detail/202157/old-man-grandpa-by-speakinglatino-202157"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openclipart.org/detail/297985/desktop-computer-6"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en/student-boy-happy-kid-child-brow-304683/"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openclipart.org/detail/202157/old-man-grandpa-by-speakinglatino-202157" TargetMode="Externa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hyperlink" Target="https://openclipart.org/detail/202157/old-man-grandpa-by-speakinglatino-202157"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s://pixabay.com/en/student-boy-happy-kid-child-brow-304683/"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pixabay.com/en/student-boy-happy-kid-child-brow-304683/"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openclipart.org/detail/297985/desktop-computer-6"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hyperlink" Target="https://openclipart.org/detail/202157/old-man-grandpa-by-speakinglatino-202157"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openclipart.org/detail/202157/old-man-grandpa-by-speakinglatino-202157"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s://pixabay.com/en/student-boy-happy-kid-child-brow-304683/"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hyperlink" Target="https://openclipart.org/detail/202157/old-man-grandpa-by-speakinglatino-202157"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s://pixabay.com/en/student-boy-happy-kid-child-brow-304683/"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a building&#10;&#10;Description automatically generated">
            <a:extLst>
              <a:ext uri="{FF2B5EF4-FFF2-40B4-BE49-F238E27FC236}">
                <a16:creationId xmlns:a16="http://schemas.microsoft.com/office/drawing/2014/main" id="{F60AC651-1ADE-4DA4-A234-15024CABEBAE}"/>
              </a:ext>
            </a:extLst>
          </p:cNvPr>
          <p:cNvPicPr>
            <a:picLocks noChangeAspect="1"/>
          </p:cNvPicPr>
          <p:nvPr/>
        </p:nvPicPr>
        <p:blipFill rotWithShape="1">
          <a:blip r:embed="rId2">
            <a:alphaModFix amt="5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26060" b="17690"/>
          <a:stretch/>
        </p:blipFill>
        <p:spPr>
          <a:xfrm>
            <a:off x="20" y="1"/>
            <a:ext cx="12191980" cy="6857999"/>
          </a:xfrm>
          <a:prstGeom prst="rect">
            <a:avLst/>
          </a:prstGeom>
        </p:spPr>
      </p:pic>
      <p:sp>
        <p:nvSpPr>
          <p:cNvPr id="2" name="Title 1"/>
          <p:cNvSpPr>
            <a:spLocks noGrp="1"/>
          </p:cNvSpPr>
          <p:nvPr>
            <p:ph type="ctrTitle"/>
          </p:nvPr>
        </p:nvSpPr>
        <p:spPr>
          <a:xfrm>
            <a:off x="1524000" y="1122362"/>
            <a:ext cx="9144000" cy="2900518"/>
          </a:xfrm>
        </p:spPr>
        <p:txBody>
          <a:bodyPr>
            <a:normAutofit/>
          </a:bodyPr>
          <a:lstStyle/>
          <a:p>
            <a:r>
              <a:rPr lang="en-US">
                <a:solidFill>
                  <a:srgbClr val="FFFFFF"/>
                </a:solidFill>
              </a:rPr>
              <a:t>Bobby and Grandpa</a:t>
            </a:r>
            <a:br>
              <a:rPr lang="en-US">
                <a:solidFill>
                  <a:srgbClr val="FFFFFF"/>
                </a:solidFill>
              </a:rPr>
            </a:br>
            <a:r>
              <a:rPr lang="en-US">
                <a:solidFill>
                  <a:srgbClr val="FFFFFF"/>
                </a:solidFill>
              </a:rPr>
              <a:t>Talk About the Bank</a:t>
            </a:r>
          </a:p>
        </p:txBody>
      </p:sp>
      <p:sp>
        <p:nvSpPr>
          <p:cNvPr id="3" name="Subtitle 2"/>
          <p:cNvSpPr>
            <a:spLocks noGrp="1"/>
          </p:cNvSpPr>
          <p:nvPr>
            <p:ph type="subTitle" idx="1"/>
          </p:nvPr>
        </p:nvSpPr>
        <p:spPr>
          <a:xfrm>
            <a:off x="1524000" y="4159404"/>
            <a:ext cx="9144000" cy="1098395"/>
          </a:xfrm>
        </p:spPr>
        <p:txBody>
          <a:bodyPr>
            <a:normAutofit/>
          </a:bodyPr>
          <a:lstStyle/>
          <a:p>
            <a:r>
              <a:rPr lang="en-US">
                <a:solidFill>
                  <a:srgbClr val="FFFFFF"/>
                </a:solidFill>
              </a:rPr>
              <a:t>Written By Cassidy Brewer-Snyder &amp; Leah Brewer</a:t>
            </a:r>
          </a:p>
          <a:p>
            <a:r>
              <a:rPr lang="en-US">
                <a:solidFill>
                  <a:srgbClr val="FFFFFF"/>
                </a:solidFill>
              </a:rPr>
              <a:t>Illustrated By Cassidy Brewer-Snyder </a:t>
            </a:r>
          </a:p>
        </p:txBody>
      </p:sp>
    </p:spTree>
    <p:extLst>
      <p:ext uri="{BB962C8B-B14F-4D97-AF65-F5344CB8AC3E}">
        <p14:creationId xmlns:p14="http://schemas.microsoft.com/office/powerpoint/2010/main" val="425008795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3959A2A-B42E-4D50-ACAE-43DF0B0721FE}"/>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113B0C00-126C-46F0-ABF2-530841661787}"/>
              </a:ext>
            </a:extLst>
          </p:cNvPr>
          <p:cNvGrpSpPr/>
          <p:nvPr/>
        </p:nvGrpSpPr>
        <p:grpSpPr>
          <a:xfrm>
            <a:off x="0" y="-1"/>
            <a:ext cx="12192000" cy="3870665"/>
            <a:chOff x="0" y="-1"/>
            <a:chExt cx="12192000" cy="3870665"/>
          </a:xfrm>
        </p:grpSpPr>
        <p:sp>
          <p:nvSpPr>
            <p:cNvPr id="9" name="Rectangle 8">
              <a:extLst>
                <a:ext uri="{FF2B5EF4-FFF2-40B4-BE49-F238E27FC236}">
                  <a16:creationId xmlns:a16="http://schemas.microsoft.com/office/drawing/2014/main" id="{EC668564-3C31-49B7-BF34-6DE1A3336960}"/>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27D5E0D-5018-4115-9493-B9ABB6D9FFB3}"/>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5997E56-37FD-4373-BC96-814FC1EAE868}"/>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ADCC754-6477-4FCE-BD51-44331ED49212}"/>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CE89D37-307C-4E0C-A5BE-52BDDD8A4B47}"/>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7E01DF0-B9C8-4D18-9565-37DD2967D68E}"/>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A3276EB-3DA0-41CF-A4DC-E3B5B290E437}"/>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D242F94-0D12-485A-BE3A-5F894D7B3FED}"/>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E695196-CD33-4F68-91F9-D6853B1A2DD5}"/>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064F8F5-DADA-4E5A-8BD7-A60E808FDDB1}"/>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855A0C-7AB9-4C3A-AD44-0D57BBC4575E}"/>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4D2D941-AFB8-45B2-B8C2-81B9901F76FB}"/>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9791832-35D2-4D35-A309-9C93ACA14B0A}"/>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57A2BCF-86A1-4421-AA16-2A89C0E52DFF}"/>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1A4AC75-1CAD-4CF3-B9E6-F98211348DC0}"/>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9EF94AE-DAC0-4686-891C-53EABEF38D0A}"/>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73828195-E075-43E7-8960-9C9E20AE5525}"/>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peech Bubble: Oval 3">
            <a:extLst>
              <a:ext uri="{FF2B5EF4-FFF2-40B4-BE49-F238E27FC236}">
                <a16:creationId xmlns:a16="http://schemas.microsoft.com/office/drawing/2014/main" id="{CE8AB0E2-43B3-420B-89B0-466E907C778E}"/>
              </a:ext>
            </a:extLst>
          </p:cNvPr>
          <p:cNvSpPr/>
          <p:nvPr/>
        </p:nvSpPr>
        <p:spPr>
          <a:xfrm>
            <a:off x="590200" y="1078701"/>
            <a:ext cx="3870666" cy="2786849"/>
          </a:xfrm>
          <a:prstGeom prst="wedgeEllipseCallout">
            <a:avLst>
              <a:gd name="adj1" fmla="val 42699"/>
              <a:gd name="adj2" fmla="val 4179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115386" y="1603082"/>
            <a:ext cx="3105705" cy="2272684"/>
          </a:xfrm>
        </p:spPr>
        <p:txBody>
          <a:bodyPr>
            <a:normAutofit fontScale="90000"/>
          </a:bodyPr>
          <a:lstStyle/>
          <a:p>
            <a:r>
              <a:rPr lang="en-US" sz="1800" dirty="0">
                <a:latin typeface="+mn-lt"/>
              </a:rPr>
              <a:t>“The bank loans money out and when people pay that money back, they pay extra. The bank then uses a part of that extra money to pay interest or extra money to customers who keep their money in savings. It helps the bank have more customers and access to more money.”</a:t>
            </a:r>
            <a:br>
              <a:rPr lang="en-US" sz="1800" dirty="0">
                <a:latin typeface="+mn-lt"/>
              </a:rPr>
            </a:br>
            <a:br>
              <a:rPr lang="en-US" sz="1800" b="0" i="0" dirty="0">
                <a:solidFill>
                  <a:srgbClr val="222222"/>
                </a:solidFill>
                <a:effectLst/>
                <a:latin typeface="+mn-lt"/>
              </a:rPr>
            </a:br>
            <a:endParaRPr lang="en-US" sz="1800" dirty="0">
              <a:latin typeface="+mn-lt"/>
            </a:endParaRPr>
          </a:p>
        </p:txBody>
      </p:sp>
      <p:pic>
        <p:nvPicPr>
          <p:cNvPr id="3" name="Picture 2" descr="A picture containing shirt, drawing&#10;&#10;Description automatically generated">
            <a:extLst>
              <a:ext uri="{FF2B5EF4-FFF2-40B4-BE49-F238E27FC236}">
                <a16:creationId xmlns:a16="http://schemas.microsoft.com/office/drawing/2014/main" id="{CFF8C7D6-A2A1-4FA2-BD54-9A9AF01B706E}"/>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08299" y="2255445"/>
            <a:ext cx="2525955" cy="2573615"/>
          </a:xfrm>
          <a:prstGeom prst="rect">
            <a:avLst/>
          </a:prstGeom>
        </p:spPr>
      </p:pic>
    </p:spTree>
    <p:extLst>
      <p:ext uri="{BB962C8B-B14F-4D97-AF65-F5344CB8AC3E}">
        <p14:creationId xmlns:p14="http://schemas.microsoft.com/office/powerpoint/2010/main" val="1831248544"/>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CB22797-9BA6-457B-A9C2-6EBBD7B79030}"/>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B6109C37-9369-448C-B9F7-ABD0835753A9}"/>
              </a:ext>
            </a:extLst>
          </p:cNvPr>
          <p:cNvGrpSpPr/>
          <p:nvPr/>
        </p:nvGrpSpPr>
        <p:grpSpPr>
          <a:xfrm>
            <a:off x="0" y="-1"/>
            <a:ext cx="12192000" cy="3870665"/>
            <a:chOff x="0" y="-1"/>
            <a:chExt cx="12192000" cy="3870665"/>
          </a:xfrm>
        </p:grpSpPr>
        <p:sp>
          <p:nvSpPr>
            <p:cNvPr id="9" name="Rectangle 8">
              <a:extLst>
                <a:ext uri="{FF2B5EF4-FFF2-40B4-BE49-F238E27FC236}">
                  <a16:creationId xmlns:a16="http://schemas.microsoft.com/office/drawing/2014/main" id="{D80184C4-789A-4FA0-8A2F-96C626D98909}"/>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C481CB4-682A-45FF-8116-F11EFE1D5BAE}"/>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B3298DA-31D1-4297-A188-4EFAD6AC157C}"/>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5C51F12-5123-48E7-BD74-71EA006CDFC1}"/>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C3B230F-43B5-4949-9418-A06BAFB9DF68}"/>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5622224-F4F4-47B0-BE56-3ACD7AE4F567}"/>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AFACA99-7471-4B50-8AF6-0E4D33B4CBB4}"/>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0DA2A22-B5C9-4CDF-9DB0-CECA313C1B91}"/>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CE60D8C-E9AC-43E2-B80C-A080F5749321}"/>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D0BE413-FCDF-43D0-B11C-CF40C1537391}"/>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88F85B9-7905-42D6-AB88-BF3191E1E663}"/>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28AD76B-D6B9-468A-8AD7-446C3FF00D8B}"/>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AD12AC2-1DEA-47AF-B0CE-F2D31E10B037}"/>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55560D4-AC26-4839-82C3-5A638929D10C}"/>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03551D8-F206-4AA7-81B7-C134EB354084}"/>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11DAD01-A490-47FE-A63D-D836392BAFB7}"/>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Speech Bubble: Oval 4">
            <a:extLst>
              <a:ext uri="{FF2B5EF4-FFF2-40B4-BE49-F238E27FC236}">
                <a16:creationId xmlns:a16="http://schemas.microsoft.com/office/drawing/2014/main" id="{13DD2770-25EB-408E-9A88-D76F4AEE88FE}"/>
              </a:ext>
            </a:extLst>
          </p:cNvPr>
          <p:cNvSpPr/>
          <p:nvPr/>
        </p:nvSpPr>
        <p:spPr>
          <a:xfrm>
            <a:off x="5675122" y="1021905"/>
            <a:ext cx="3400149" cy="2503503"/>
          </a:xfrm>
          <a:prstGeom prst="wedgeEllipseCallout">
            <a:avLst>
              <a:gd name="adj1" fmla="val -41460"/>
              <a:gd name="adj2" fmla="val 5292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A62D6B53-92C3-4138-817A-591F27C342EA}"/>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Icon&#10;&#10;Description automatically generated">
            <a:extLst>
              <a:ext uri="{FF2B5EF4-FFF2-40B4-BE49-F238E27FC236}">
                <a16:creationId xmlns:a16="http://schemas.microsoft.com/office/drawing/2014/main" id="{626320F7-CA42-4AC8-B8A3-86A40044DC1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57863" y="1711232"/>
            <a:ext cx="2525955" cy="3360938"/>
          </a:xfrm>
          <a:prstGeom prst="rect">
            <a:avLst/>
          </a:prstGeom>
        </p:spPr>
      </p:pic>
      <p:sp>
        <p:nvSpPr>
          <p:cNvPr id="3" name="Content Placeholder 2">
            <a:extLst>
              <a:ext uri="{FF2B5EF4-FFF2-40B4-BE49-F238E27FC236}">
                <a16:creationId xmlns:a16="http://schemas.microsoft.com/office/drawing/2014/main" id="{BA2C6028-82E3-41C8-9FCE-8577426A4A1B}"/>
              </a:ext>
            </a:extLst>
          </p:cNvPr>
          <p:cNvSpPr>
            <a:spLocks noGrp="1"/>
          </p:cNvSpPr>
          <p:nvPr>
            <p:ph idx="1"/>
          </p:nvPr>
        </p:nvSpPr>
        <p:spPr>
          <a:xfrm>
            <a:off x="6058998" y="1620967"/>
            <a:ext cx="2863788" cy="1525819"/>
          </a:xfrm>
        </p:spPr>
        <p:txBody>
          <a:bodyPr>
            <a:normAutofit lnSpcReduction="10000"/>
          </a:bodyPr>
          <a:lstStyle/>
          <a:p>
            <a:pPr marL="0" indent="0">
              <a:buNone/>
            </a:pPr>
            <a:r>
              <a:rPr lang="en-US" sz="1800" dirty="0"/>
              <a:t>“Wow. I guess that </a:t>
            </a:r>
            <a:r>
              <a:rPr lang="en-US" sz="1800" dirty="0" err="1"/>
              <a:t>sorta</a:t>
            </a:r>
            <a:r>
              <a:rPr lang="en-US" sz="1800" dirty="0"/>
              <a:t> makes sense.” Bobby leaned over and hugged his Grandpa. “Grandpa, will you help me with my money when I get some?”</a:t>
            </a:r>
          </a:p>
        </p:txBody>
      </p:sp>
    </p:spTree>
    <p:extLst>
      <p:ext uri="{BB962C8B-B14F-4D97-AF65-F5344CB8AC3E}">
        <p14:creationId xmlns:p14="http://schemas.microsoft.com/office/powerpoint/2010/main" val="106120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AD46189-D24F-4114-9963-4CE6E2230948}"/>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E0EAECD5-9DC9-4652-8B19-871C0739EA1F}"/>
              </a:ext>
            </a:extLst>
          </p:cNvPr>
          <p:cNvGrpSpPr/>
          <p:nvPr/>
        </p:nvGrpSpPr>
        <p:grpSpPr>
          <a:xfrm>
            <a:off x="0" y="-1"/>
            <a:ext cx="12192000" cy="3870665"/>
            <a:chOff x="0" y="-1"/>
            <a:chExt cx="12192000" cy="3870665"/>
          </a:xfrm>
        </p:grpSpPr>
        <p:sp>
          <p:nvSpPr>
            <p:cNvPr id="13" name="Rectangle 12">
              <a:extLst>
                <a:ext uri="{FF2B5EF4-FFF2-40B4-BE49-F238E27FC236}">
                  <a16:creationId xmlns:a16="http://schemas.microsoft.com/office/drawing/2014/main" id="{CDFEDEC1-DCE5-4A14-86AE-7154139D63B0}"/>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6ABA5E-7665-4861-9BEF-3859AF2018DA}"/>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5EF52AD-B5EE-44F7-AED1-BC630ED65D2B}"/>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B8BFA0C-3DA6-4750-978E-3067CB15A1A8}"/>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B60E348-E5E4-465E-84D0-32485DD58349}"/>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794F50E-5BDD-4D0F-8ACC-79146CD12FB2}"/>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41DEE35-504A-42AD-8CC7-7A207CBBD4FC}"/>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EDBD861-4D22-43E0-BC29-A9AE1376999C}"/>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9789640-B208-4703-8569-D72861529DD3}"/>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7403C20-B9F3-4455-8E77-9C3803A989D6}"/>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893AF75-ACA7-4909-A782-50EF73C1713F}"/>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C4F179D-B164-4137-B737-79163D080BFE}"/>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3743034-B47E-4C24-8DE6-15630C632808}"/>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3497341-46FE-4B3D-B537-F7367997758D}"/>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D4D7DCA1-C7AB-407D-93F7-A5146A99C59E}"/>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54A7C9F-FAD0-43FB-9E32-26BC420051A4}"/>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2727ABF1-E49C-4494-9953-F8CE0DDFA3B6}"/>
              </a:ext>
            </a:extLst>
          </p:cNvPr>
          <p:cNvGrpSpPr/>
          <p:nvPr/>
        </p:nvGrpSpPr>
        <p:grpSpPr>
          <a:xfrm>
            <a:off x="2022654" y="926261"/>
            <a:ext cx="2854171" cy="2105657"/>
            <a:chOff x="7723573" y="3790765"/>
            <a:chExt cx="2854171" cy="2105657"/>
          </a:xfrm>
        </p:grpSpPr>
        <p:sp>
          <p:nvSpPr>
            <p:cNvPr id="6" name="Speech Bubble: Oval 5">
              <a:extLst>
                <a:ext uri="{FF2B5EF4-FFF2-40B4-BE49-F238E27FC236}">
                  <a16:creationId xmlns:a16="http://schemas.microsoft.com/office/drawing/2014/main" id="{673D8C1B-BA04-4102-B9E4-2695CC7FF409}"/>
                </a:ext>
              </a:extLst>
            </p:cNvPr>
            <p:cNvSpPr/>
            <p:nvPr/>
          </p:nvSpPr>
          <p:spPr>
            <a:xfrm>
              <a:off x="7723573" y="3790765"/>
              <a:ext cx="2854171" cy="2105657"/>
            </a:xfrm>
            <a:prstGeom prst="wedgeEllipseCallout">
              <a:avLst>
                <a:gd name="adj1" fmla="val 34532"/>
                <a:gd name="adj2" fmla="val 4816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F32A781C-F126-4177-ACF9-46F6F6D023CD}"/>
                </a:ext>
              </a:extLst>
            </p:cNvPr>
            <p:cNvSpPr txBox="1"/>
            <p:nvPr/>
          </p:nvSpPr>
          <p:spPr>
            <a:xfrm>
              <a:off x="8318377" y="4190260"/>
              <a:ext cx="1961965" cy="1200329"/>
            </a:xfrm>
            <a:prstGeom prst="rect">
              <a:avLst/>
            </a:prstGeom>
            <a:noFill/>
          </p:spPr>
          <p:txBody>
            <a:bodyPr wrap="square" rtlCol="0">
              <a:spAutoFit/>
            </a:bodyPr>
            <a:lstStyle/>
            <a:p>
              <a:r>
                <a:rPr lang="en-US" dirty="0"/>
                <a:t>“Of course, I will, Bobby.” Grandpa said as he hugged Bobby back.</a:t>
              </a:r>
            </a:p>
          </p:txBody>
        </p:sp>
      </p:grpSp>
      <p:sp>
        <p:nvSpPr>
          <p:cNvPr id="30" name="Rectangle 29">
            <a:extLst>
              <a:ext uri="{FF2B5EF4-FFF2-40B4-BE49-F238E27FC236}">
                <a16:creationId xmlns:a16="http://schemas.microsoft.com/office/drawing/2014/main" id="{77A9126B-AC52-4F69-B9EC-BBE42B85BC00}"/>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F527999E-50E9-4664-A2D1-806D175F6FBC}"/>
              </a:ext>
            </a:extLst>
          </p:cNvPr>
          <p:cNvGrpSpPr/>
          <p:nvPr/>
        </p:nvGrpSpPr>
        <p:grpSpPr>
          <a:xfrm>
            <a:off x="7464241" y="1308248"/>
            <a:ext cx="3143877" cy="2419009"/>
            <a:chOff x="6978287" y="4545281"/>
            <a:chExt cx="3400149" cy="2503503"/>
          </a:xfrm>
        </p:grpSpPr>
        <p:sp>
          <p:nvSpPr>
            <p:cNvPr id="4" name="Speech Bubble: Oval 3">
              <a:extLst>
                <a:ext uri="{FF2B5EF4-FFF2-40B4-BE49-F238E27FC236}">
                  <a16:creationId xmlns:a16="http://schemas.microsoft.com/office/drawing/2014/main" id="{8D426681-A11F-4295-966A-77E233ADB792}"/>
                </a:ext>
              </a:extLst>
            </p:cNvPr>
            <p:cNvSpPr/>
            <p:nvPr/>
          </p:nvSpPr>
          <p:spPr>
            <a:xfrm>
              <a:off x="6978287" y="4545281"/>
              <a:ext cx="3400149" cy="2503503"/>
            </a:xfrm>
            <a:prstGeom prst="wedgeEllipseCallout">
              <a:avLst>
                <a:gd name="adj1" fmla="val -47465"/>
                <a:gd name="adj2" fmla="val 4228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38DE1D9-9E4B-43F3-9E0C-ABCAEB25705E}"/>
                </a:ext>
              </a:extLst>
            </p:cNvPr>
            <p:cNvSpPr txBox="1"/>
            <p:nvPr/>
          </p:nvSpPr>
          <p:spPr>
            <a:xfrm>
              <a:off x="7365962" y="5087884"/>
              <a:ext cx="2950345" cy="1200329"/>
            </a:xfrm>
            <a:prstGeom prst="rect">
              <a:avLst/>
            </a:prstGeom>
            <a:noFill/>
          </p:spPr>
          <p:txBody>
            <a:bodyPr wrap="square">
              <a:spAutoFit/>
            </a:bodyPr>
            <a:lstStyle/>
            <a:p>
              <a:r>
                <a:rPr lang="en-US" dirty="0"/>
                <a:t>“I’ll let you in on a little secret, though. You already have some money in a bank.” Grandpa said with a wink.</a:t>
              </a:r>
            </a:p>
          </p:txBody>
        </p:sp>
      </p:grpSp>
      <p:pic>
        <p:nvPicPr>
          <p:cNvPr id="5" name="Picture 4" descr="A picture containing shirt, drawing&#10;&#10;Description automatically generated">
            <a:extLst>
              <a:ext uri="{FF2B5EF4-FFF2-40B4-BE49-F238E27FC236}">
                <a16:creationId xmlns:a16="http://schemas.microsoft.com/office/drawing/2014/main" id="{24B22961-E650-4F3F-B1ED-62432527A8A5}"/>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703686" y="1864661"/>
            <a:ext cx="2525955" cy="2573615"/>
          </a:xfrm>
          <a:prstGeom prst="rect">
            <a:avLst/>
          </a:prstGeom>
        </p:spPr>
      </p:pic>
    </p:spTree>
    <p:extLst>
      <p:ext uri="{BB962C8B-B14F-4D97-AF65-F5344CB8AC3E}">
        <p14:creationId xmlns:p14="http://schemas.microsoft.com/office/powerpoint/2010/main" val="1255948474"/>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CBA31C8-6C6D-401F-8AAD-317D2FCE0598}"/>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84046708-3B0A-4455-9AA6-69C8834B60F5}"/>
              </a:ext>
            </a:extLst>
          </p:cNvPr>
          <p:cNvGrpSpPr/>
          <p:nvPr/>
        </p:nvGrpSpPr>
        <p:grpSpPr>
          <a:xfrm>
            <a:off x="0" y="-1"/>
            <a:ext cx="12192000" cy="3870665"/>
            <a:chOff x="0" y="-1"/>
            <a:chExt cx="12192000" cy="3870665"/>
          </a:xfrm>
        </p:grpSpPr>
        <p:sp>
          <p:nvSpPr>
            <p:cNvPr id="10" name="Rectangle 9">
              <a:extLst>
                <a:ext uri="{FF2B5EF4-FFF2-40B4-BE49-F238E27FC236}">
                  <a16:creationId xmlns:a16="http://schemas.microsoft.com/office/drawing/2014/main" id="{555A68F9-7F89-4E0D-B8AE-32EDCDF0AC24}"/>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8CACF9D-9AA1-46DD-BC2D-E244B9392755}"/>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4407C2-56F8-4A1D-8079-B9FD74262EF9}"/>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A079D91-F7D1-4586-95A5-70422999A05A}"/>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91966F-BA09-4DF5-BD25-1C9261C04FF8}"/>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5891E5F-0E6E-4222-8C1D-1371E33A922A}"/>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A777F31-924D-4594-A14D-63921C3F6678}"/>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8223943-4AC2-446B-8153-D4DBD9278599}"/>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9A8917F-0D00-4023-81EE-D944ED812AF1}"/>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7DAC3D1-3E54-49EA-B454-99D7A6425745}"/>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0D12E88-953F-4672-AE56-51AA08F0B505}"/>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8908D3C-B429-4BAF-A302-2C62941EEDAC}"/>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2F1314F-66AA-4F11-AF51-981DD674C0CE}"/>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0364648-9720-4051-A1CA-F9DBD5F81B58}"/>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ECFD566-8E7F-46E5-89EE-CD1388924E4E}"/>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7056A0C-2B10-4178-8600-2D89A340EC6C}"/>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62D936D8-8846-4AC3-85DE-0F4CF9CC92DF}"/>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2F4BA19E-3770-41C0-8D1B-3882024DB8FB}"/>
              </a:ext>
            </a:extLst>
          </p:cNvPr>
          <p:cNvGrpSpPr/>
          <p:nvPr/>
        </p:nvGrpSpPr>
        <p:grpSpPr>
          <a:xfrm>
            <a:off x="5100686" y="683581"/>
            <a:ext cx="3400149" cy="2503503"/>
            <a:chOff x="2454674" y="3644283"/>
            <a:chExt cx="3400149" cy="2503503"/>
          </a:xfrm>
        </p:grpSpPr>
        <p:sp>
          <p:nvSpPr>
            <p:cNvPr id="4" name="Speech Bubble: Oval 3">
              <a:extLst>
                <a:ext uri="{FF2B5EF4-FFF2-40B4-BE49-F238E27FC236}">
                  <a16:creationId xmlns:a16="http://schemas.microsoft.com/office/drawing/2014/main" id="{72E9D4D9-F0BA-425A-9BA7-D968DAF7C6E3}"/>
                </a:ext>
              </a:extLst>
            </p:cNvPr>
            <p:cNvSpPr/>
            <p:nvPr/>
          </p:nvSpPr>
          <p:spPr>
            <a:xfrm>
              <a:off x="2454674" y="3644283"/>
              <a:ext cx="3400149" cy="2503503"/>
            </a:xfrm>
            <a:prstGeom prst="wedgeEllipseCallout">
              <a:avLst>
                <a:gd name="adj1" fmla="val -38065"/>
                <a:gd name="adj2" fmla="val 5718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EF43142C-7A67-4AC6-A3C1-A3A8ADA6DA78}"/>
                </a:ext>
              </a:extLst>
            </p:cNvPr>
            <p:cNvSpPr txBox="1"/>
            <p:nvPr/>
          </p:nvSpPr>
          <p:spPr>
            <a:xfrm>
              <a:off x="2871270" y="4249089"/>
              <a:ext cx="2772326" cy="1491955"/>
            </a:xfrm>
            <a:prstGeom prst="rect">
              <a:avLst/>
            </a:prstGeom>
            <a:noFill/>
          </p:spPr>
          <p:txBody>
            <a:bodyPr wrap="square" rtlCol="0">
              <a:spAutoFit/>
            </a:bodyPr>
            <a:lstStyle/>
            <a:p>
              <a:r>
                <a:rPr lang="en-US" dirty="0"/>
                <a:t>Bobby’s eyes lit up, “But I don’t have a job! How do I have money in a bank? Did you give me some of yours?”</a:t>
              </a:r>
            </a:p>
          </p:txBody>
        </p:sp>
      </p:grpSp>
      <p:pic>
        <p:nvPicPr>
          <p:cNvPr id="3" name="Picture 2" descr="Icon&#10;&#10;Description automatically generated">
            <a:extLst>
              <a:ext uri="{FF2B5EF4-FFF2-40B4-BE49-F238E27FC236}">
                <a16:creationId xmlns:a16="http://schemas.microsoft.com/office/drawing/2014/main" id="{5698A0EF-B809-4778-B35F-246A33D6320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465131" y="1601680"/>
            <a:ext cx="2525955" cy="3360938"/>
          </a:xfrm>
          <a:prstGeom prst="rect">
            <a:avLst/>
          </a:prstGeom>
        </p:spPr>
      </p:pic>
    </p:spTree>
    <p:extLst>
      <p:ext uri="{BB962C8B-B14F-4D97-AF65-F5344CB8AC3E}">
        <p14:creationId xmlns:p14="http://schemas.microsoft.com/office/powerpoint/2010/main" val="1021113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8BB7F3-49D2-4384-8267-EDF4AFE59D0C}"/>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763BA81-5C1B-4748-893F-09EA4759CC13}"/>
              </a:ext>
            </a:extLst>
          </p:cNvPr>
          <p:cNvGrpSpPr/>
          <p:nvPr/>
        </p:nvGrpSpPr>
        <p:grpSpPr>
          <a:xfrm>
            <a:off x="0" y="-1"/>
            <a:ext cx="12192000" cy="3870665"/>
            <a:chOff x="0" y="-1"/>
            <a:chExt cx="12192000" cy="3870665"/>
          </a:xfrm>
        </p:grpSpPr>
        <p:sp>
          <p:nvSpPr>
            <p:cNvPr id="11" name="Rectangle 10">
              <a:extLst>
                <a:ext uri="{FF2B5EF4-FFF2-40B4-BE49-F238E27FC236}">
                  <a16:creationId xmlns:a16="http://schemas.microsoft.com/office/drawing/2014/main" id="{D2BBDF7B-7E63-47BB-BA6A-2ABDDC0D7922}"/>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858DBA-7D6E-4D09-90F1-CD5D67FB98D7}"/>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BF8B822-22C9-41E1-B868-4129D0865D7A}"/>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7ED55D-B086-4D9E-994C-F8405C48A2F8}"/>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EF34872-95D4-4E87-BB18-00DA30C0FEEC}"/>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8EC719E-5352-4C9B-A2D5-D69BEC30B0E3}"/>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5274E8D-272B-4E47-9CD5-3674B3430867}"/>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E947D41-2FE5-4624-99F0-8B2F73FC6EAE}"/>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551D1C8-B772-421A-860B-371F22A8EAC7}"/>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3C2A681-02B2-4ACF-AFB0-949CEC8A0AC4}"/>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71463E3-DB85-4F2A-B47C-1CDA0D7F80E3}"/>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28C7C65-B700-42BC-99FE-80FD9C9AA332}"/>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FE4E0FF-B950-4A1F-A9FF-CF880F326F8B}"/>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BCC4A59-4547-412C-92F2-1695CE9E436B}"/>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DCCC90A-559E-4ACE-AB37-7902D17AAFAE}"/>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C703954-A301-4392-AEB8-F91FA32CC82A}"/>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6E00FF71-38DC-4DEC-B43E-3A75CDE5BF0D}"/>
              </a:ext>
            </a:extLst>
          </p:cNvPr>
          <p:cNvGrpSpPr/>
          <p:nvPr/>
        </p:nvGrpSpPr>
        <p:grpSpPr>
          <a:xfrm>
            <a:off x="1549751" y="408374"/>
            <a:ext cx="3466303" cy="2584946"/>
            <a:chOff x="1216668" y="2790484"/>
            <a:chExt cx="3466303" cy="2584946"/>
          </a:xfrm>
        </p:grpSpPr>
        <p:sp>
          <p:nvSpPr>
            <p:cNvPr id="7" name="Speech Bubble: Oval 6">
              <a:extLst>
                <a:ext uri="{FF2B5EF4-FFF2-40B4-BE49-F238E27FC236}">
                  <a16:creationId xmlns:a16="http://schemas.microsoft.com/office/drawing/2014/main" id="{851603F6-9748-4742-AADA-AD8F31904165}"/>
                </a:ext>
              </a:extLst>
            </p:cNvPr>
            <p:cNvSpPr/>
            <p:nvPr/>
          </p:nvSpPr>
          <p:spPr>
            <a:xfrm>
              <a:off x="1216668" y="2790484"/>
              <a:ext cx="3466303" cy="2584946"/>
            </a:xfrm>
            <a:prstGeom prst="wedgeEllipseCallout">
              <a:avLst>
                <a:gd name="adj1" fmla="val 36347"/>
                <a:gd name="adj2" fmla="val 5328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21116AF2-09A0-40E7-9772-3F25886CB06D}"/>
                </a:ext>
              </a:extLst>
            </p:cNvPr>
            <p:cNvSpPr txBox="1"/>
            <p:nvPr/>
          </p:nvSpPr>
          <p:spPr>
            <a:xfrm>
              <a:off x="1654205" y="3108014"/>
              <a:ext cx="2769833" cy="2031325"/>
            </a:xfrm>
            <a:prstGeom prst="rect">
              <a:avLst/>
            </a:prstGeom>
            <a:noFill/>
          </p:spPr>
          <p:txBody>
            <a:bodyPr wrap="square" rtlCol="0">
              <a:spAutoFit/>
            </a:bodyPr>
            <a:lstStyle/>
            <a:p>
              <a:r>
                <a:rPr lang="en-US" dirty="0"/>
                <a:t>“Grandma and I set you up your own account when you were just a baby. We want to make sure you have security when you’re older by having a savings account waiting on you.”</a:t>
              </a:r>
            </a:p>
          </p:txBody>
        </p:sp>
      </p:grpSp>
      <p:sp>
        <p:nvSpPr>
          <p:cNvPr id="6" name="Rectangle 5">
            <a:extLst>
              <a:ext uri="{FF2B5EF4-FFF2-40B4-BE49-F238E27FC236}">
                <a16:creationId xmlns:a16="http://schemas.microsoft.com/office/drawing/2014/main" id="{5D5817DD-87A4-47F4-A077-CEA32C097CAC}"/>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shirt, drawing&#10;&#10;Description automatically generated">
            <a:extLst>
              <a:ext uri="{FF2B5EF4-FFF2-40B4-BE49-F238E27FC236}">
                <a16:creationId xmlns:a16="http://schemas.microsoft.com/office/drawing/2014/main" id="{12065CCC-82F7-488A-8AAD-992B016580F2}"/>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970581" y="1754689"/>
            <a:ext cx="2525955" cy="2573615"/>
          </a:xfrm>
          <a:prstGeom prst="rect">
            <a:avLst/>
          </a:prstGeom>
        </p:spPr>
      </p:pic>
    </p:spTree>
    <p:extLst>
      <p:ext uri="{BB962C8B-B14F-4D97-AF65-F5344CB8AC3E}">
        <p14:creationId xmlns:p14="http://schemas.microsoft.com/office/powerpoint/2010/main" val="670036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CF158E8-2660-4857-9C01-57A08356A0E0}"/>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6BCE956B-82D2-43C1-B135-C733CAB9AEE7}"/>
              </a:ext>
            </a:extLst>
          </p:cNvPr>
          <p:cNvGrpSpPr/>
          <p:nvPr/>
        </p:nvGrpSpPr>
        <p:grpSpPr>
          <a:xfrm>
            <a:off x="0" y="-1"/>
            <a:ext cx="12192000" cy="3870665"/>
            <a:chOff x="0" y="-1"/>
            <a:chExt cx="12192000" cy="3870665"/>
          </a:xfrm>
        </p:grpSpPr>
        <p:sp>
          <p:nvSpPr>
            <p:cNvPr id="15" name="Rectangle 14">
              <a:extLst>
                <a:ext uri="{FF2B5EF4-FFF2-40B4-BE49-F238E27FC236}">
                  <a16:creationId xmlns:a16="http://schemas.microsoft.com/office/drawing/2014/main" id="{2D1F78A9-F6BD-494E-BE7D-ED0EC8EC1F46}"/>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E9ADA0E-8C4B-43EF-9C54-BB70249F6506}"/>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915131C-7DC3-4645-828D-C2DACB0939CE}"/>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DABB268-0867-4D8E-A6F9-1B9730C4C6A0}"/>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8D2B69D-ED74-4355-B32F-8F226DDF0E12}"/>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CA667AA-1918-44EC-97CB-C5AF50FF85F8}"/>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74B0E83-8C38-477E-98A9-78F801409F8C}"/>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40193A-66BF-4D2D-98FB-1F8D52C94694}"/>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8FCB561-0D1D-4AA4-B0D5-5529AC2736C0}"/>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5034220-3A0A-4B1D-9148-A57F0A28379D}"/>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15119BB-65F3-4AC4-A7CF-2CAAF4C41DA7}"/>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2B8F2112-006D-4494-80A2-476109B382D4}"/>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C8A8AF8-7447-4ED2-976C-CE1C38FA0796}"/>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973D133-1A81-44BE-90F4-1573394BE189}"/>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BC68B97-D269-47D4-B629-76319A9B4234}"/>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D551B705-D613-4E03-9B32-0E2BA491EF67}"/>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Rectangle 31">
            <a:extLst>
              <a:ext uri="{FF2B5EF4-FFF2-40B4-BE49-F238E27FC236}">
                <a16:creationId xmlns:a16="http://schemas.microsoft.com/office/drawing/2014/main" id="{52E69E3C-F2E3-4D0B-9610-7A021C757F5F}"/>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Icon&#10;&#10;Description automatically generated">
            <a:extLst>
              <a:ext uri="{FF2B5EF4-FFF2-40B4-BE49-F238E27FC236}">
                <a16:creationId xmlns:a16="http://schemas.microsoft.com/office/drawing/2014/main" id="{E78C1FC8-7189-407C-8BA9-49C58DEACC5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979610" y="1832869"/>
            <a:ext cx="2525955" cy="3360938"/>
          </a:xfrm>
          <a:prstGeom prst="rect">
            <a:avLst/>
          </a:prstGeom>
        </p:spPr>
      </p:pic>
      <p:pic>
        <p:nvPicPr>
          <p:cNvPr id="5" name="Picture 4" descr="A picture containing shirt, drawing&#10;&#10;Description automatically generated">
            <a:extLst>
              <a:ext uri="{FF2B5EF4-FFF2-40B4-BE49-F238E27FC236}">
                <a16:creationId xmlns:a16="http://schemas.microsoft.com/office/drawing/2014/main" id="{6F538416-9AC4-4479-8446-7FA977E5B778}"/>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150694" y="2142192"/>
            <a:ext cx="2525955" cy="2573615"/>
          </a:xfrm>
          <a:prstGeom prst="rect">
            <a:avLst/>
          </a:prstGeom>
        </p:spPr>
      </p:pic>
      <p:grpSp>
        <p:nvGrpSpPr>
          <p:cNvPr id="3" name="Group 2">
            <a:extLst>
              <a:ext uri="{FF2B5EF4-FFF2-40B4-BE49-F238E27FC236}">
                <a16:creationId xmlns:a16="http://schemas.microsoft.com/office/drawing/2014/main" id="{AFBA4100-90F3-4E72-B57E-FD182F15749C}"/>
              </a:ext>
            </a:extLst>
          </p:cNvPr>
          <p:cNvGrpSpPr/>
          <p:nvPr/>
        </p:nvGrpSpPr>
        <p:grpSpPr>
          <a:xfrm>
            <a:off x="8712159" y="1236209"/>
            <a:ext cx="2100908" cy="1811965"/>
            <a:chOff x="7720612" y="3164889"/>
            <a:chExt cx="3400149" cy="2503503"/>
          </a:xfrm>
        </p:grpSpPr>
        <p:sp>
          <p:nvSpPr>
            <p:cNvPr id="6" name="Speech Bubble: Oval 5">
              <a:extLst>
                <a:ext uri="{FF2B5EF4-FFF2-40B4-BE49-F238E27FC236}">
                  <a16:creationId xmlns:a16="http://schemas.microsoft.com/office/drawing/2014/main" id="{8E6BF0DE-4C6A-4D25-BBFF-FB7062B7255F}"/>
                </a:ext>
              </a:extLst>
            </p:cNvPr>
            <p:cNvSpPr/>
            <p:nvPr/>
          </p:nvSpPr>
          <p:spPr>
            <a:xfrm>
              <a:off x="7720612" y="3164889"/>
              <a:ext cx="3400149" cy="2503503"/>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0CF78D96-9302-4EA9-BD36-C3172A5C1953}"/>
                </a:ext>
              </a:extLst>
            </p:cNvPr>
            <p:cNvSpPr txBox="1"/>
            <p:nvPr/>
          </p:nvSpPr>
          <p:spPr>
            <a:xfrm>
              <a:off x="8649617" y="3613253"/>
              <a:ext cx="1900428" cy="1658436"/>
            </a:xfrm>
            <a:prstGeom prst="rect">
              <a:avLst/>
            </a:prstGeom>
            <a:noFill/>
          </p:spPr>
          <p:txBody>
            <a:bodyPr wrap="square" rtlCol="0">
              <a:spAutoFit/>
            </a:bodyPr>
            <a:lstStyle/>
            <a:p>
              <a:r>
                <a:rPr lang="en-US" dirty="0"/>
                <a:t>“Sure thing, Bobby. Let’s go!”</a:t>
              </a:r>
            </a:p>
          </p:txBody>
        </p:sp>
      </p:grpSp>
      <p:grpSp>
        <p:nvGrpSpPr>
          <p:cNvPr id="2" name="Group 1">
            <a:extLst>
              <a:ext uri="{FF2B5EF4-FFF2-40B4-BE49-F238E27FC236}">
                <a16:creationId xmlns:a16="http://schemas.microsoft.com/office/drawing/2014/main" id="{52807F18-33D2-4E89-B918-D1B748572BA0}"/>
              </a:ext>
            </a:extLst>
          </p:cNvPr>
          <p:cNvGrpSpPr/>
          <p:nvPr/>
        </p:nvGrpSpPr>
        <p:grpSpPr>
          <a:xfrm>
            <a:off x="611253" y="701336"/>
            <a:ext cx="2868500" cy="2150430"/>
            <a:chOff x="1330283" y="1014459"/>
            <a:chExt cx="2868500" cy="2150430"/>
          </a:xfrm>
        </p:grpSpPr>
        <p:sp>
          <p:nvSpPr>
            <p:cNvPr id="4" name="Speech Bubble: Oval 3">
              <a:extLst>
                <a:ext uri="{FF2B5EF4-FFF2-40B4-BE49-F238E27FC236}">
                  <a16:creationId xmlns:a16="http://schemas.microsoft.com/office/drawing/2014/main" id="{051782A2-C753-4173-B304-49CCF900B739}"/>
                </a:ext>
              </a:extLst>
            </p:cNvPr>
            <p:cNvSpPr/>
            <p:nvPr/>
          </p:nvSpPr>
          <p:spPr>
            <a:xfrm>
              <a:off x="1330283" y="1014459"/>
              <a:ext cx="2815589" cy="2150430"/>
            </a:xfrm>
            <a:prstGeom prst="wedgeEllipseCallout">
              <a:avLst>
                <a:gd name="adj1" fmla="val 27209"/>
                <a:gd name="adj2" fmla="val 5576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952B7B6D-60C2-4474-89CF-5517293C6CBA}"/>
                </a:ext>
              </a:extLst>
            </p:cNvPr>
            <p:cNvSpPr txBox="1"/>
            <p:nvPr/>
          </p:nvSpPr>
          <p:spPr>
            <a:xfrm>
              <a:off x="1588748" y="1466859"/>
              <a:ext cx="2610035" cy="1200329"/>
            </a:xfrm>
            <a:prstGeom prst="rect">
              <a:avLst/>
            </a:prstGeom>
            <a:noFill/>
          </p:spPr>
          <p:txBody>
            <a:bodyPr wrap="square" rtlCol="0">
              <a:spAutoFit/>
            </a:bodyPr>
            <a:lstStyle/>
            <a:p>
              <a:r>
                <a:rPr lang="en-US" dirty="0"/>
                <a:t>“Whoa. Thanks, Grandpa!” Bobby said. “Can we please go fishing now?”</a:t>
              </a:r>
            </a:p>
          </p:txBody>
        </p:sp>
      </p:grpSp>
    </p:spTree>
    <p:extLst>
      <p:ext uri="{BB962C8B-B14F-4D97-AF65-F5344CB8AC3E}">
        <p14:creationId xmlns:p14="http://schemas.microsoft.com/office/powerpoint/2010/main" val="4219574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F95FC-5783-4A8F-A392-C14E631A6CD5}"/>
              </a:ext>
            </a:extLst>
          </p:cNvPr>
          <p:cNvSpPr>
            <a:spLocks noGrp="1"/>
          </p:cNvSpPr>
          <p:nvPr>
            <p:ph type="title"/>
          </p:nvPr>
        </p:nvSpPr>
        <p:spPr>
          <a:xfrm>
            <a:off x="4951150" y="2766218"/>
            <a:ext cx="2289699" cy="1325563"/>
          </a:xfrm>
        </p:spPr>
        <p:txBody>
          <a:bodyPr/>
          <a:lstStyle/>
          <a:p>
            <a:pPr algn="ctr"/>
            <a:r>
              <a:rPr lang="en-US" dirty="0"/>
              <a:t>The End</a:t>
            </a:r>
          </a:p>
        </p:txBody>
      </p:sp>
      <p:pic>
        <p:nvPicPr>
          <p:cNvPr id="4" name="Picture 3" descr="A picture containing air, flying&#10;&#10;Description automatically generated">
            <a:extLst>
              <a:ext uri="{FF2B5EF4-FFF2-40B4-BE49-F238E27FC236}">
                <a16:creationId xmlns:a16="http://schemas.microsoft.com/office/drawing/2014/main" id="{6498E24B-D8B3-4BA0-9A85-46A0BBE65F8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20653427">
            <a:off x="2738021" y="1802167"/>
            <a:ext cx="2889682" cy="2889682"/>
          </a:xfrm>
          <a:prstGeom prst="rect">
            <a:avLst/>
          </a:prstGeom>
        </p:spPr>
      </p:pic>
    </p:spTree>
    <p:extLst>
      <p:ext uri="{BB962C8B-B14F-4D97-AF65-F5344CB8AC3E}">
        <p14:creationId xmlns:p14="http://schemas.microsoft.com/office/powerpoint/2010/main" val="2040047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8596FF-DA09-4970-9013-0B8A3E5616E2}"/>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8BC4AD8-2265-428C-A878-E47428F35F53}"/>
              </a:ext>
            </a:extLst>
          </p:cNvPr>
          <p:cNvSpPr txBox="1"/>
          <p:nvPr/>
        </p:nvSpPr>
        <p:spPr>
          <a:xfrm>
            <a:off x="7994657" y="4817904"/>
            <a:ext cx="4305670" cy="707886"/>
          </a:xfrm>
          <a:prstGeom prst="rect">
            <a:avLst/>
          </a:prstGeom>
          <a:noFill/>
        </p:spPr>
        <p:txBody>
          <a:bodyPr wrap="square" rtlCol="0">
            <a:spAutoFit/>
          </a:bodyPr>
          <a:lstStyle/>
          <a:p>
            <a:r>
              <a:rPr lang="en-US" sz="2000" dirty="0"/>
              <a:t>He rolled out of bed and made his way to the kitchen.</a:t>
            </a:r>
          </a:p>
        </p:txBody>
      </p:sp>
      <p:grpSp>
        <p:nvGrpSpPr>
          <p:cNvPr id="47" name="Group 46">
            <a:extLst>
              <a:ext uri="{FF2B5EF4-FFF2-40B4-BE49-F238E27FC236}">
                <a16:creationId xmlns:a16="http://schemas.microsoft.com/office/drawing/2014/main" id="{DD7ADB9D-4DDC-413A-98E0-2EEB4E9681A9}"/>
              </a:ext>
            </a:extLst>
          </p:cNvPr>
          <p:cNvGrpSpPr/>
          <p:nvPr/>
        </p:nvGrpSpPr>
        <p:grpSpPr>
          <a:xfrm>
            <a:off x="0" y="0"/>
            <a:ext cx="12192000" cy="3870665"/>
            <a:chOff x="0" y="-1"/>
            <a:chExt cx="12192000" cy="3870665"/>
          </a:xfrm>
        </p:grpSpPr>
        <p:sp>
          <p:nvSpPr>
            <p:cNvPr id="7" name="Rectangle 6">
              <a:extLst>
                <a:ext uri="{FF2B5EF4-FFF2-40B4-BE49-F238E27FC236}">
                  <a16:creationId xmlns:a16="http://schemas.microsoft.com/office/drawing/2014/main" id="{CBEB8E1F-AFE0-45BE-A32D-3F0520849F61}"/>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3B1600B-3A47-4222-9B5B-D0A22D50CBE1}"/>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CBD1177-51F4-4D07-B355-9E9AA4750B2C}"/>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7EF1FF8-DAC3-4AE6-AF5C-F495425FF80E}"/>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39B231A-A3B4-4EB6-BF6D-6712B45C2A67}"/>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EEA9DF5-6B9E-40B2-82AA-A8964963A13A}"/>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55818C2-F5AB-4748-9AE6-8E5A5F4350D9}"/>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9DC1DEC-BA0B-45CE-B571-46AB4AC3B3D3}"/>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0997A72-A43C-4C11-AD8F-6E9B19E9219D}"/>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2798C34-B766-40F0-BE3A-F978F49526BE}"/>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2DE08AE1-D764-4DB3-810A-49C58DC8EEC9}"/>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6E996ECF-B093-492E-8A2D-7BF6E2C26701}"/>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EB947AA1-FA7C-4164-B6A1-B94E593ECEB0}"/>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AEFF379-C173-4A35-A045-05EBD42DE8C0}"/>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66D2C128-8C70-4CA3-A20E-A81ABFF58FAF}"/>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50B4DE52-454E-4B66-8E3A-84D8B631B80D}"/>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634013" y="145915"/>
            <a:ext cx="3299237" cy="1278445"/>
          </a:xfrm>
        </p:spPr>
        <p:txBody>
          <a:bodyPr>
            <a:normAutofit/>
          </a:bodyPr>
          <a:lstStyle/>
          <a:p>
            <a:r>
              <a:rPr lang="en-US" sz="2000" dirty="0">
                <a:latin typeface="+mn-lt"/>
              </a:rPr>
              <a:t>Bobby woke up at 7:00 AM because he was too excited to sleep any longer. </a:t>
            </a:r>
          </a:p>
        </p:txBody>
      </p:sp>
      <p:sp>
        <p:nvSpPr>
          <p:cNvPr id="13" name="Rectangle 12">
            <a:extLst>
              <a:ext uri="{FF2B5EF4-FFF2-40B4-BE49-F238E27FC236}">
                <a16:creationId xmlns:a16="http://schemas.microsoft.com/office/drawing/2014/main" id="{96AEC9FE-3CC8-4753-B851-349A46894FED}"/>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E37D34D-49E7-46E6-8DAF-6424EF54EEFD}"/>
              </a:ext>
            </a:extLst>
          </p:cNvPr>
          <p:cNvSpPr txBox="1"/>
          <p:nvPr/>
        </p:nvSpPr>
        <p:spPr>
          <a:xfrm>
            <a:off x="4615932" y="2950217"/>
            <a:ext cx="4305670" cy="1015663"/>
          </a:xfrm>
          <a:prstGeom prst="rect">
            <a:avLst/>
          </a:prstGeom>
          <a:noFill/>
        </p:spPr>
        <p:txBody>
          <a:bodyPr wrap="square" rtlCol="0">
            <a:spAutoFit/>
          </a:bodyPr>
          <a:lstStyle/>
          <a:p>
            <a:r>
              <a:rPr lang="en-US" sz="2000" dirty="0"/>
              <a:t>He was staying the weekend with Grandpa and Grandma and he couldn’t wait to go finishing!</a:t>
            </a:r>
          </a:p>
        </p:txBody>
      </p:sp>
      <p:pic>
        <p:nvPicPr>
          <p:cNvPr id="8" name="Picture 7" descr="A screen shot of a window&#10;&#10;Description automatically generated">
            <a:extLst>
              <a:ext uri="{FF2B5EF4-FFF2-40B4-BE49-F238E27FC236}">
                <a16:creationId xmlns:a16="http://schemas.microsoft.com/office/drawing/2014/main" id="{CFD776D0-4B58-4986-A869-A82195F52AD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533341" y="13500"/>
            <a:ext cx="2736230" cy="3005140"/>
          </a:xfrm>
          <a:prstGeom prst="rect">
            <a:avLst/>
          </a:prstGeom>
        </p:spPr>
      </p:pic>
      <p:pic>
        <p:nvPicPr>
          <p:cNvPr id="9" name="Picture 8" descr="Icon&#10;&#10;Description automatically generated">
            <a:extLst>
              <a:ext uri="{FF2B5EF4-FFF2-40B4-BE49-F238E27FC236}">
                <a16:creationId xmlns:a16="http://schemas.microsoft.com/office/drawing/2014/main" id="{5E384581-ACFE-41BF-A702-A4226005E1F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790732" y="1560501"/>
            <a:ext cx="2525955" cy="3360938"/>
          </a:xfrm>
          <a:prstGeom prst="rect">
            <a:avLst/>
          </a:prstGeom>
        </p:spPr>
      </p:pic>
    </p:spTree>
    <p:extLst>
      <p:ext uri="{BB962C8B-B14F-4D97-AF65-F5344CB8AC3E}">
        <p14:creationId xmlns:p14="http://schemas.microsoft.com/office/powerpoint/2010/main" val="1924032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455EB1A-DDF7-476D-ACA9-CE0BCEFC45C8}"/>
              </a:ext>
            </a:extLst>
          </p:cNvPr>
          <p:cNvGrpSpPr/>
          <p:nvPr/>
        </p:nvGrpSpPr>
        <p:grpSpPr>
          <a:xfrm>
            <a:off x="0" y="0"/>
            <a:ext cx="12192000" cy="3870665"/>
            <a:chOff x="0" y="-1"/>
            <a:chExt cx="12192000" cy="3870665"/>
          </a:xfrm>
        </p:grpSpPr>
        <p:sp>
          <p:nvSpPr>
            <p:cNvPr id="6" name="Rectangle 5">
              <a:extLst>
                <a:ext uri="{FF2B5EF4-FFF2-40B4-BE49-F238E27FC236}">
                  <a16:creationId xmlns:a16="http://schemas.microsoft.com/office/drawing/2014/main" id="{F2AAB36E-F901-45ED-8B8C-C0473BDC0E88}"/>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6D68326-BDC2-405F-876F-EC27DDC48C0A}"/>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CA5FF0D-4E35-42B6-B2AA-1220D99E453B}"/>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F59FA1D-30EC-42E1-88F2-85EDCC5FD351}"/>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6BF2932-04C9-405F-B6F4-08C8285939BA}"/>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F749A7-8B8A-427A-BB9A-0ECE4D424D27}"/>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12E9806-E1AA-448A-A151-A41DBC725963}"/>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9E7A796-DF48-4C63-A7F9-C7C876D8CBCC}"/>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E53D996-D5CE-4932-9819-6FAA9925C408}"/>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C38AF1D-2B51-4F2B-8201-A8812F7A3BF5}"/>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323E94B-11E0-47ED-AF91-5B196DC70F64}"/>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229AD7C-B68F-4F75-B0BD-FE4DE9A8AE7F}"/>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6D6B8E7-A69B-4A64-8B8F-DC1FB1F30B8C}"/>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4C8D628-2601-43E3-8574-23AA7F3B75EA}"/>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B499A5D-3CF7-44A1-8ED8-27C7E94B3C89}"/>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D20DEA5-3209-4DF6-A4D9-CD183A1B5325}"/>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2906621" y="362575"/>
            <a:ext cx="6635821" cy="1325563"/>
          </a:xfrm>
        </p:spPr>
        <p:txBody>
          <a:bodyPr>
            <a:normAutofit/>
          </a:bodyPr>
          <a:lstStyle/>
          <a:p>
            <a:r>
              <a:rPr lang="en-US" sz="2000" dirty="0">
                <a:latin typeface="+mn-lt"/>
              </a:rPr>
              <a:t>Grandpa was at the table with a cup of coffee and a laptop! </a:t>
            </a:r>
            <a:br>
              <a:rPr lang="en-US" sz="2000" dirty="0">
                <a:latin typeface="+mn-lt"/>
              </a:rPr>
            </a:br>
            <a:r>
              <a:rPr lang="en-US" sz="2000" dirty="0">
                <a:latin typeface="+mn-lt"/>
              </a:rPr>
              <a:t>Bobby was curious as to what Grandpa was doing. He had never seen him with a laptop!</a:t>
            </a:r>
          </a:p>
        </p:txBody>
      </p:sp>
      <p:sp>
        <p:nvSpPr>
          <p:cNvPr id="3" name="Rectangle 2">
            <a:extLst>
              <a:ext uri="{FF2B5EF4-FFF2-40B4-BE49-F238E27FC236}">
                <a16:creationId xmlns:a16="http://schemas.microsoft.com/office/drawing/2014/main" id="{50470C12-4B01-42B2-94EF-9593AD67E36C}"/>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A1C61939-3AE0-4671-9495-14945F478B6B}"/>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ogo&#10;&#10;Description automatically generated">
            <a:extLst>
              <a:ext uri="{FF2B5EF4-FFF2-40B4-BE49-F238E27FC236}">
                <a16:creationId xmlns:a16="http://schemas.microsoft.com/office/drawing/2014/main" id="{CC69C1D5-A14B-4740-8EB1-950D1FC4D3F2}"/>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140710" y="4324143"/>
            <a:ext cx="873348" cy="1030151"/>
          </a:xfrm>
          <a:prstGeom prst="rect">
            <a:avLst/>
          </a:prstGeom>
        </p:spPr>
      </p:pic>
      <p:pic>
        <p:nvPicPr>
          <p:cNvPr id="49" name="Picture 48" descr="A close up of a computer&#10;&#10;Description automatically generated">
            <a:extLst>
              <a:ext uri="{FF2B5EF4-FFF2-40B4-BE49-F238E27FC236}">
                <a16:creationId xmlns:a16="http://schemas.microsoft.com/office/drawing/2014/main" id="{18B5DE35-6EE1-408B-87F2-2EE686E8EA74}"/>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060313" y="2661603"/>
            <a:ext cx="2445244" cy="2402452"/>
          </a:xfrm>
          <a:prstGeom prst="rect">
            <a:avLst/>
          </a:prstGeom>
        </p:spPr>
      </p:pic>
      <p:pic>
        <p:nvPicPr>
          <p:cNvPr id="51" name="Picture 50" descr="A picture containing shirt, drawing&#10;&#10;Description automatically generated">
            <a:extLst>
              <a:ext uri="{FF2B5EF4-FFF2-40B4-BE49-F238E27FC236}">
                <a16:creationId xmlns:a16="http://schemas.microsoft.com/office/drawing/2014/main" id="{70E3B529-50BA-4741-A877-A2E1ABA32ED0}"/>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2904164" y="2050712"/>
            <a:ext cx="2525955" cy="2573615"/>
          </a:xfrm>
          <a:prstGeom prst="rect">
            <a:avLst/>
          </a:prstGeom>
        </p:spPr>
      </p:pic>
    </p:spTree>
    <p:extLst>
      <p:ext uri="{BB962C8B-B14F-4D97-AF65-F5344CB8AC3E}">
        <p14:creationId xmlns:p14="http://schemas.microsoft.com/office/powerpoint/2010/main" val="1868681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BFB98764-87DC-42A2-BF3C-83EE6D2FD7BF}"/>
              </a:ext>
            </a:extLst>
          </p:cNvPr>
          <p:cNvGrpSpPr/>
          <p:nvPr/>
        </p:nvGrpSpPr>
        <p:grpSpPr>
          <a:xfrm>
            <a:off x="0" y="-1"/>
            <a:ext cx="12192000" cy="3870665"/>
            <a:chOff x="0" y="-1"/>
            <a:chExt cx="12192000" cy="3870665"/>
          </a:xfrm>
        </p:grpSpPr>
        <p:sp>
          <p:nvSpPr>
            <p:cNvPr id="11" name="Rectangle 10">
              <a:extLst>
                <a:ext uri="{FF2B5EF4-FFF2-40B4-BE49-F238E27FC236}">
                  <a16:creationId xmlns:a16="http://schemas.microsoft.com/office/drawing/2014/main" id="{B4CBE8E6-BFF1-40A3-854A-29BF4C98CA1A}"/>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29756E-3AAA-4018-8F18-1B88C8189917}"/>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AF6DFFD-587F-40B7-A368-9E33B5A18E82}"/>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0280E0C-4359-42AA-B834-57825ADFC4EC}"/>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0749689-6164-4609-AD3E-88C68266F234}"/>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B6AD6AB-E94A-4F7F-88F4-72F654889904}"/>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DA59332-1777-43C2-A883-02A2F39B331A}"/>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AFC99B3-C3AE-480A-A19B-35AD5A3173C5}"/>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385B3C2-D07E-4769-A196-61FEEB09EC08}"/>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709A0B9-6D11-4F77-836A-3187883530B6}"/>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D2BA1BD-AE46-40AF-A387-60F52C0A0DCB}"/>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AD1D506-A506-4E7A-9554-A42A6E967B48}"/>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0AADFB1-BC90-4F04-84E7-5EC6BBAAECA5}"/>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62A2004-C0AE-4CE2-BDA6-AF2FDED3FA1F}"/>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9199376-602A-4FC3-A746-BC1E2EE6C92A}"/>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2786A70-04D6-49E5-A313-1D7978717B11}"/>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a:extLst>
              <a:ext uri="{FF2B5EF4-FFF2-40B4-BE49-F238E27FC236}">
                <a16:creationId xmlns:a16="http://schemas.microsoft.com/office/drawing/2014/main" id="{07814E71-FB40-4926-80A1-158A6AE70221}"/>
              </a:ext>
            </a:extLst>
          </p:cNvPr>
          <p:cNvGrpSpPr/>
          <p:nvPr/>
        </p:nvGrpSpPr>
        <p:grpSpPr>
          <a:xfrm>
            <a:off x="8410111" y="925497"/>
            <a:ext cx="3400149" cy="2503503"/>
            <a:chOff x="2015230" y="1544715"/>
            <a:chExt cx="3400149" cy="2503503"/>
          </a:xfrm>
        </p:grpSpPr>
        <p:sp>
          <p:nvSpPr>
            <p:cNvPr id="3" name="Speech Bubble: Oval 2">
              <a:extLst>
                <a:ext uri="{FF2B5EF4-FFF2-40B4-BE49-F238E27FC236}">
                  <a16:creationId xmlns:a16="http://schemas.microsoft.com/office/drawing/2014/main" id="{41E76519-952C-4BC8-9866-8980F9EE66FA}"/>
                </a:ext>
              </a:extLst>
            </p:cNvPr>
            <p:cNvSpPr/>
            <p:nvPr/>
          </p:nvSpPr>
          <p:spPr>
            <a:xfrm>
              <a:off x="2015230" y="1544715"/>
              <a:ext cx="3400149" cy="2503503"/>
            </a:xfrm>
            <a:prstGeom prst="wedgeEllipseCallout">
              <a:avLst>
                <a:gd name="adj1" fmla="val -36238"/>
                <a:gd name="adj2" fmla="val 5115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635D248C-4474-4B2F-88CD-B8A9DA88A28C}"/>
                </a:ext>
              </a:extLst>
            </p:cNvPr>
            <p:cNvSpPr txBox="1"/>
            <p:nvPr/>
          </p:nvSpPr>
          <p:spPr>
            <a:xfrm>
              <a:off x="2734322" y="1780803"/>
              <a:ext cx="2192784" cy="2031325"/>
            </a:xfrm>
            <a:prstGeom prst="rect">
              <a:avLst/>
            </a:prstGeom>
            <a:noFill/>
            <a:ln>
              <a:noFill/>
            </a:ln>
          </p:spPr>
          <p:txBody>
            <a:bodyPr wrap="square" rtlCol="0">
              <a:spAutoFit/>
            </a:bodyPr>
            <a:lstStyle/>
            <a:p>
              <a:r>
                <a:rPr lang="en-US" dirty="0"/>
                <a:t>“Morning, young man.” Grandpa leaned over and ruffled Bobby’s hair. “I am figuring out how much money Grandma and I have.”</a:t>
              </a:r>
            </a:p>
          </p:txBody>
        </p:sp>
      </p:grpSp>
      <p:grpSp>
        <p:nvGrpSpPr>
          <p:cNvPr id="9" name="Group 8">
            <a:extLst>
              <a:ext uri="{FF2B5EF4-FFF2-40B4-BE49-F238E27FC236}">
                <a16:creationId xmlns:a16="http://schemas.microsoft.com/office/drawing/2014/main" id="{15C17EB9-BF40-4D64-95FE-151F0C385569}"/>
              </a:ext>
            </a:extLst>
          </p:cNvPr>
          <p:cNvGrpSpPr/>
          <p:nvPr/>
        </p:nvGrpSpPr>
        <p:grpSpPr>
          <a:xfrm>
            <a:off x="583102" y="1314153"/>
            <a:ext cx="2601159" cy="2121763"/>
            <a:chOff x="4182861" y="513166"/>
            <a:chExt cx="2601159" cy="2121763"/>
          </a:xfrm>
        </p:grpSpPr>
        <p:sp>
          <p:nvSpPr>
            <p:cNvPr id="2" name="Speech Bubble: Oval 1">
              <a:extLst>
                <a:ext uri="{FF2B5EF4-FFF2-40B4-BE49-F238E27FC236}">
                  <a16:creationId xmlns:a16="http://schemas.microsoft.com/office/drawing/2014/main" id="{F7EBF175-8BB8-4C5B-A80E-47CFE37AD37A}"/>
                </a:ext>
              </a:extLst>
            </p:cNvPr>
            <p:cNvSpPr/>
            <p:nvPr/>
          </p:nvSpPr>
          <p:spPr>
            <a:xfrm>
              <a:off x="4182861" y="513166"/>
              <a:ext cx="2601159" cy="2121763"/>
            </a:xfrm>
            <a:prstGeom prst="wedgeEllipseCallout">
              <a:avLst>
                <a:gd name="adj1" fmla="val 41284"/>
                <a:gd name="adj2" fmla="val 4994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F16AD387-0539-4384-A32A-B27E2A20BB28}"/>
                </a:ext>
              </a:extLst>
            </p:cNvPr>
            <p:cNvSpPr txBox="1"/>
            <p:nvPr/>
          </p:nvSpPr>
          <p:spPr>
            <a:xfrm>
              <a:off x="4387048" y="1250881"/>
              <a:ext cx="2192784" cy="646331"/>
            </a:xfrm>
            <a:prstGeom prst="rect">
              <a:avLst/>
            </a:prstGeom>
            <a:noFill/>
            <a:ln>
              <a:noFill/>
            </a:ln>
          </p:spPr>
          <p:txBody>
            <a:bodyPr wrap="square" rtlCol="0">
              <a:spAutoFit/>
            </a:bodyPr>
            <a:lstStyle/>
            <a:p>
              <a:r>
                <a:rPr lang="en-US" sz="1800" dirty="0"/>
                <a:t>“What are you doing, Grandpa?”</a:t>
              </a:r>
              <a:endParaRPr lang="en-US" dirty="0"/>
            </a:p>
          </p:txBody>
        </p:sp>
      </p:grpSp>
      <p:sp>
        <p:nvSpPr>
          <p:cNvPr id="5" name="Rectangle 4">
            <a:extLst>
              <a:ext uri="{FF2B5EF4-FFF2-40B4-BE49-F238E27FC236}">
                <a16:creationId xmlns:a16="http://schemas.microsoft.com/office/drawing/2014/main" id="{B127C141-55F7-4F9E-8D53-DE153BB7060C}"/>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D3E8BA6E-1D1A-4C8C-B1CD-6DA572C14053}"/>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descr="Icon&#10;&#10;Description automatically generated">
            <a:extLst>
              <a:ext uri="{FF2B5EF4-FFF2-40B4-BE49-F238E27FC236}">
                <a16:creationId xmlns:a16="http://schemas.microsoft.com/office/drawing/2014/main" id="{60E70EF7-C1BD-452A-B95C-3EDB798189B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219771" y="1512441"/>
            <a:ext cx="2525955" cy="3360938"/>
          </a:xfrm>
          <a:prstGeom prst="rect">
            <a:avLst/>
          </a:prstGeom>
        </p:spPr>
      </p:pic>
      <p:pic>
        <p:nvPicPr>
          <p:cNvPr id="30" name="Picture 29" descr="A picture containing shirt, drawing&#10;&#10;Description automatically generated">
            <a:extLst>
              <a:ext uri="{FF2B5EF4-FFF2-40B4-BE49-F238E27FC236}">
                <a16:creationId xmlns:a16="http://schemas.microsoft.com/office/drawing/2014/main" id="{3B7AA5F8-345E-4937-A00D-0151429E2978}"/>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048667" y="1780882"/>
            <a:ext cx="2525955" cy="2573615"/>
          </a:xfrm>
          <a:prstGeom prst="rect">
            <a:avLst/>
          </a:prstGeom>
        </p:spPr>
      </p:pic>
    </p:spTree>
    <p:extLst>
      <p:ext uri="{BB962C8B-B14F-4D97-AF65-F5344CB8AC3E}">
        <p14:creationId xmlns:p14="http://schemas.microsoft.com/office/powerpoint/2010/main" val="3589914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10D0275-901E-4D65-8795-CB95D9A10B29}"/>
              </a:ext>
            </a:extLst>
          </p:cNvPr>
          <p:cNvGrpSpPr/>
          <p:nvPr/>
        </p:nvGrpSpPr>
        <p:grpSpPr>
          <a:xfrm>
            <a:off x="0" y="-1"/>
            <a:ext cx="12192000" cy="3870665"/>
            <a:chOff x="0" y="-1"/>
            <a:chExt cx="12192000" cy="3870665"/>
          </a:xfrm>
        </p:grpSpPr>
        <p:sp>
          <p:nvSpPr>
            <p:cNvPr id="9" name="Rectangle 8">
              <a:extLst>
                <a:ext uri="{FF2B5EF4-FFF2-40B4-BE49-F238E27FC236}">
                  <a16:creationId xmlns:a16="http://schemas.microsoft.com/office/drawing/2014/main" id="{6BA86EFE-105B-4500-BBEF-B19E2D1A4E1A}"/>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4DA90E-0BEF-46B7-ACA3-842E3A0DEBE0}"/>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237C650-C54F-4178-AB3D-4AAD221C4982}"/>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31B7CB6-26A6-4D7E-9C22-B22DA4E61995}"/>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A1EEF46-6E9F-4B89-A386-4FE9AFDDBE98}"/>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05424EC-52E8-44D7-A02D-CAE2C0DCD8C2}"/>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0E6D70-6897-43D3-9974-C215DA8CAA06}"/>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62510AA-B5D7-49BE-83BB-C6E8FAF3C122}"/>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0034F93-0EB8-4CD2-9BB1-1F5EEC96A92A}"/>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76E95FF-5DDC-42E2-AE10-8F85BBFD7FF6}"/>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E22FE20-0E3E-4608-8FE1-99931D6A7270}"/>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0E30466-7B26-4748-8074-6339CE1BE156}"/>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482F1CD-63F6-4F45-8BE5-051F4F197578}"/>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062B06D-B793-4D25-9047-D63CB1F47FC3}"/>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3090F28-C755-4DD1-BCBE-55A214E2B093}"/>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713E508-4A5A-4D43-AFEC-6FD87ED75848}"/>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89563EC8-EB01-411D-B6AC-703B12FD41DF}"/>
              </a:ext>
            </a:extLst>
          </p:cNvPr>
          <p:cNvGrpSpPr/>
          <p:nvPr/>
        </p:nvGrpSpPr>
        <p:grpSpPr>
          <a:xfrm>
            <a:off x="462463" y="1029810"/>
            <a:ext cx="2839981" cy="1957526"/>
            <a:chOff x="409851" y="356586"/>
            <a:chExt cx="3400149" cy="2503503"/>
          </a:xfrm>
        </p:grpSpPr>
        <p:sp>
          <p:nvSpPr>
            <p:cNvPr id="2" name="Speech Bubble: Oval 1">
              <a:extLst>
                <a:ext uri="{FF2B5EF4-FFF2-40B4-BE49-F238E27FC236}">
                  <a16:creationId xmlns:a16="http://schemas.microsoft.com/office/drawing/2014/main" id="{5DB09347-5BD5-43A9-988D-F653E7E5981E}"/>
                </a:ext>
              </a:extLst>
            </p:cNvPr>
            <p:cNvSpPr/>
            <p:nvPr/>
          </p:nvSpPr>
          <p:spPr>
            <a:xfrm>
              <a:off x="409851" y="356586"/>
              <a:ext cx="3400149" cy="2503503"/>
            </a:xfrm>
            <a:prstGeom prst="wedgeEllipseCallout">
              <a:avLst>
                <a:gd name="adj1" fmla="val 29541"/>
                <a:gd name="adj2" fmla="val 5830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4E7CA18D-3E5F-4F19-82F9-9EDDE5281C0D}"/>
                </a:ext>
              </a:extLst>
            </p:cNvPr>
            <p:cNvSpPr txBox="1"/>
            <p:nvPr/>
          </p:nvSpPr>
          <p:spPr>
            <a:xfrm>
              <a:off x="1061978" y="796906"/>
              <a:ext cx="2192784" cy="1200329"/>
            </a:xfrm>
            <a:prstGeom prst="rect">
              <a:avLst/>
            </a:prstGeom>
            <a:noFill/>
            <a:ln>
              <a:noFill/>
            </a:ln>
          </p:spPr>
          <p:txBody>
            <a:bodyPr wrap="square" rtlCol="0">
              <a:spAutoFit/>
            </a:bodyPr>
            <a:lstStyle/>
            <a:p>
              <a:r>
                <a:rPr lang="en-US" dirty="0"/>
                <a:t>Bobby crinkled up his nose. “I don’t see any money on the table, Grandpa.”</a:t>
              </a:r>
            </a:p>
          </p:txBody>
        </p:sp>
      </p:grpSp>
      <p:grpSp>
        <p:nvGrpSpPr>
          <p:cNvPr id="10" name="Group 9">
            <a:extLst>
              <a:ext uri="{FF2B5EF4-FFF2-40B4-BE49-F238E27FC236}">
                <a16:creationId xmlns:a16="http://schemas.microsoft.com/office/drawing/2014/main" id="{A8F5B916-0249-4749-AAFF-157D92F49E3F}"/>
              </a:ext>
            </a:extLst>
          </p:cNvPr>
          <p:cNvGrpSpPr/>
          <p:nvPr/>
        </p:nvGrpSpPr>
        <p:grpSpPr>
          <a:xfrm>
            <a:off x="8815526" y="1029810"/>
            <a:ext cx="2721017" cy="1640109"/>
            <a:chOff x="2547890" y="3195961"/>
            <a:chExt cx="3400149" cy="2503503"/>
          </a:xfrm>
        </p:grpSpPr>
        <p:sp>
          <p:nvSpPr>
            <p:cNvPr id="7" name="Speech Bubble: Oval 6">
              <a:extLst>
                <a:ext uri="{FF2B5EF4-FFF2-40B4-BE49-F238E27FC236}">
                  <a16:creationId xmlns:a16="http://schemas.microsoft.com/office/drawing/2014/main" id="{BDE4293D-0770-47C0-BEBF-2479005673A5}"/>
                </a:ext>
              </a:extLst>
            </p:cNvPr>
            <p:cNvSpPr/>
            <p:nvPr/>
          </p:nvSpPr>
          <p:spPr>
            <a:xfrm>
              <a:off x="2547890" y="3195961"/>
              <a:ext cx="3400149" cy="2503503"/>
            </a:xfrm>
            <a:prstGeom prst="wedgeEllipseCallout">
              <a:avLst>
                <a:gd name="adj1" fmla="val -37799"/>
                <a:gd name="adj2" fmla="val 5708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1ACD41D2-147E-4546-B06C-18002CDABD1A}"/>
                </a:ext>
              </a:extLst>
            </p:cNvPr>
            <p:cNvSpPr txBox="1"/>
            <p:nvPr/>
          </p:nvSpPr>
          <p:spPr>
            <a:xfrm>
              <a:off x="3239291" y="3842744"/>
              <a:ext cx="2192784" cy="646331"/>
            </a:xfrm>
            <a:prstGeom prst="rect">
              <a:avLst/>
            </a:prstGeom>
            <a:noFill/>
            <a:ln>
              <a:noFill/>
            </a:ln>
          </p:spPr>
          <p:txBody>
            <a:bodyPr wrap="square" rtlCol="0">
              <a:spAutoFit/>
            </a:bodyPr>
            <a:lstStyle/>
            <a:p>
              <a:r>
                <a:rPr lang="en-US" dirty="0"/>
                <a:t>“That’s because its in the bank, Bobby.”</a:t>
              </a:r>
            </a:p>
          </p:txBody>
        </p:sp>
      </p:grpSp>
      <p:sp>
        <p:nvSpPr>
          <p:cNvPr id="5" name="Rectangle 4">
            <a:extLst>
              <a:ext uri="{FF2B5EF4-FFF2-40B4-BE49-F238E27FC236}">
                <a16:creationId xmlns:a16="http://schemas.microsoft.com/office/drawing/2014/main" id="{E90A5AED-F4F3-41D6-9EA1-281FA37DD252}"/>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6AC7E574-CFB7-4F0B-8157-0BFB7FC1F65A}"/>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descr="A picture containing shirt, drawing&#10;&#10;Description automatically generated">
            <a:extLst>
              <a:ext uri="{FF2B5EF4-FFF2-40B4-BE49-F238E27FC236}">
                <a16:creationId xmlns:a16="http://schemas.microsoft.com/office/drawing/2014/main" id="{46D2355B-DDA9-4AD2-B505-D483A293AC04}"/>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98302" y="1822777"/>
            <a:ext cx="2525955" cy="2573615"/>
          </a:xfrm>
          <a:prstGeom prst="rect">
            <a:avLst/>
          </a:prstGeom>
        </p:spPr>
      </p:pic>
      <p:pic>
        <p:nvPicPr>
          <p:cNvPr id="30" name="Picture 29" descr="Icon&#10;&#10;Description automatically generated">
            <a:extLst>
              <a:ext uri="{FF2B5EF4-FFF2-40B4-BE49-F238E27FC236}">
                <a16:creationId xmlns:a16="http://schemas.microsoft.com/office/drawing/2014/main" id="{9B5589AF-18E2-463E-925E-E4F328B62344}"/>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203605" y="1539530"/>
            <a:ext cx="2525955" cy="3360938"/>
          </a:xfrm>
          <a:prstGeom prst="rect">
            <a:avLst/>
          </a:prstGeom>
        </p:spPr>
      </p:pic>
    </p:spTree>
    <p:extLst>
      <p:ext uri="{BB962C8B-B14F-4D97-AF65-F5344CB8AC3E}">
        <p14:creationId xmlns:p14="http://schemas.microsoft.com/office/powerpoint/2010/main" val="523044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0A9D5A0-DD50-4039-898B-99F891B36BC3}"/>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DAA8D053-EB61-460A-A1F6-94CEB3F80054}"/>
              </a:ext>
            </a:extLst>
          </p:cNvPr>
          <p:cNvGrpSpPr/>
          <p:nvPr/>
        </p:nvGrpSpPr>
        <p:grpSpPr>
          <a:xfrm>
            <a:off x="0" y="-1"/>
            <a:ext cx="12192000" cy="3870665"/>
            <a:chOff x="0" y="-1"/>
            <a:chExt cx="12192000" cy="3870665"/>
          </a:xfrm>
        </p:grpSpPr>
        <p:sp>
          <p:nvSpPr>
            <p:cNvPr id="10" name="Rectangle 9">
              <a:extLst>
                <a:ext uri="{FF2B5EF4-FFF2-40B4-BE49-F238E27FC236}">
                  <a16:creationId xmlns:a16="http://schemas.microsoft.com/office/drawing/2014/main" id="{2B870BA9-5D85-4135-B73F-8DBA0EDF6701}"/>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DFDDA45-7337-44B4-96A1-B479F0E28FA8}"/>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00204-46BC-494D-A4BA-9FED3CE9BE4E}"/>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C5E5EF3-CEC6-49F5-947C-1062DF149613}"/>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E65E4D9-86A2-42BB-9A4D-FF990042E55A}"/>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3481E75-8ACC-4763-9791-238B23224218}"/>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F6FDCD2-9B94-42CC-B6E8-3BA3873905C0}"/>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B3CB641-4224-44C2-9CFE-849E037CCD1A}"/>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7F84E2A-A05A-443A-93EC-1485C472C321}"/>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8DABB61-F25C-468C-B1B8-849BC2A26F7B}"/>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44F2754-270C-4E49-80B6-028F22478F18}"/>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B512DFF-C72A-4647-B74D-92DF3273D151}"/>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9770859-5A42-4AE4-96BE-78E0FECBEFCD}"/>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233A3BF-403B-4BD3-A249-8971EECB74A0}"/>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3D53381-77CA-435B-8AEF-555AB1F6142E}"/>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A3DCC0B-C807-444B-B623-94B7DE0DD458}"/>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a:extLst>
              <a:ext uri="{FF2B5EF4-FFF2-40B4-BE49-F238E27FC236}">
                <a16:creationId xmlns:a16="http://schemas.microsoft.com/office/drawing/2014/main" id="{7D562EEF-FAAE-46FC-B6A8-9E6AF9AD745C}"/>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Icon&#10;&#10;Description automatically generated">
            <a:extLst>
              <a:ext uri="{FF2B5EF4-FFF2-40B4-BE49-F238E27FC236}">
                <a16:creationId xmlns:a16="http://schemas.microsoft.com/office/drawing/2014/main" id="{CACCD835-D587-4BDA-8013-1FBBA3B755A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274425" y="1748531"/>
            <a:ext cx="2525955" cy="3360938"/>
          </a:xfrm>
          <a:prstGeom prst="rect">
            <a:avLst/>
          </a:prstGeom>
        </p:spPr>
      </p:pic>
      <p:grpSp>
        <p:nvGrpSpPr>
          <p:cNvPr id="7" name="Group 6">
            <a:extLst>
              <a:ext uri="{FF2B5EF4-FFF2-40B4-BE49-F238E27FC236}">
                <a16:creationId xmlns:a16="http://schemas.microsoft.com/office/drawing/2014/main" id="{C1DCBF21-832C-4418-AB6F-0CA9D5CCB141}"/>
              </a:ext>
            </a:extLst>
          </p:cNvPr>
          <p:cNvGrpSpPr/>
          <p:nvPr/>
        </p:nvGrpSpPr>
        <p:grpSpPr>
          <a:xfrm>
            <a:off x="5774984" y="966310"/>
            <a:ext cx="3182630" cy="2311646"/>
            <a:chOff x="3160678" y="3054411"/>
            <a:chExt cx="3400149" cy="2503503"/>
          </a:xfrm>
        </p:grpSpPr>
        <p:sp>
          <p:nvSpPr>
            <p:cNvPr id="4" name="Speech Bubble: Oval 3">
              <a:extLst>
                <a:ext uri="{FF2B5EF4-FFF2-40B4-BE49-F238E27FC236}">
                  <a16:creationId xmlns:a16="http://schemas.microsoft.com/office/drawing/2014/main" id="{780708D4-31D7-4541-A3D3-A1A033A82A5B}"/>
                </a:ext>
              </a:extLst>
            </p:cNvPr>
            <p:cNvSpPr/>
            <p:nvPr/>
          </p:nvSpPr>
          <p:spPr>
            <a:xfrm>
              <a:off x="3160678" y="3054411"/>
              <a:ext cx="3400149" cy="2503503"/>
            </a:xfrm>
            <a:prstGeom prst="wedgeEllipseCallout">
              <a:avLst>
                <a:gd name="adj1" fmla="val -33366"/>
                <a:gd name="adj2" fmla="val 6037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8999DDFB-C731-433E-A8ED-A1E49035358F}"/>
                </a:ext>
              </a:extLst>
            </p:cNvPr>
            <p:cNvSpPr txBox="1"/>
            <p:nvPr/>
          </p:nvSpPr>
          <p:spPr>
            <a:xfrm>
              <a:off x="3897297" y="3429000"/>
              <a:ext cx="2032986" cy="1754326"/>
            </a:xfrm>
            <a:prstGeom prst="rect">
              <a:avLst/>
            </a:prstGeom>
            <a:noFill/>
          </p:spPr>
          <p:txBody>
            <a:bodyPr wrap="square" rtlCol="0">
              <a:spAutoFit/>
            </a:bodyPr>
            <a:lstStyle/>
            <a:p>
              <a:r>
                <a:rPr lang="en-US"/>
                <a:t>“Why is it in the bank and not on the table?” Bobby leaned over and looked at the computer screen.”</a:t>
              </a:r>
              <a:endParaRPr lang="en-US" dirty="0"/>
            </a:p>
          </p:txBody>
        </p:sp>
      </p:grpSp>
      <p:pic>
        <p:nvPicPr>
          <p:cNvPr id="27" name="Picture 26" descr="A close up of a computer&#10;&#10;Description automatically generated">
            <a:extLst>
              <a:ext uri="{FF2B5EF4-FFF2-40B4-BE49-F238E27FC236}">
                <a16:creationId xmlns:a16="http://schemas.microsoft.com/office/drawing/2014/main" id="{D575AE97-9CF3-4D35-BD4A-0822F19BEC1E}"/>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5748890" y="3206533"/>
            <a:ext cx="2445244" cy="2402452"/>
          </a:xfrm>
          <a:prstGeom prst="rect">
            <a:avLst/>
          </a:prstGeom>
        </p:spPr>
      </p:pic>
    </p:spTree>
    <p:extLst>
      <p:ext uri="{BB962C8B-B14F-4D97-AF65-F5344CB8AC3E}">
        <p14:creationId xmlns:p14="http://schemas.microsoft.com/office/powerpoint/2010/main" val="1417884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DB591CB-CC34-4E06-B6D2-5D18C6D8F650}"/>
              </a:ext>
            </a:extLst>
          </p:cNvPr>
          <p:cNvGrpSpPr/>
          <p:nvPr/>
        </p:nvGrpSpPr>
        <p:grpSpPr>
          <a:xfrm>
            <a:off x="0" y="-1"/>
            <a:ext cx="12192000" cy="3870665"/>
            <a:chOff x="0" y="-1"/>
            <a:chExt cx="12192000" cy="3870665"/>
          </a:xfrm>
        </p:grpSpPr>
        <p:sp>
          <p:nvSpPr>
            <p:cNvPr id="8" name="Rectangle 7">
              <a:extLst>
                <a:ext uri="{FF2B5EF4-FFF2-40B4-BE49-F238E27FC236}">
                  <a16:creationId xmlns:a16="http://schemas.microsoft.com/office/drawing/2014/main" id="{2A9DA889-036F-4EE9-AF13-AEE6EF640E48}"/>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14B58FC-C156-4A84-82B2-C3D9A0CAAA7F}"/>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D7A66-5C16-4E96-BD5C-B6694CC1F549}"/>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BC7C48B-70EB-464E-B6A1-DCF476EF8C73}"/>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55A63F-3430-438E-9FC3-D9951D4F6AE2}"/>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649A38D-74FB-4D2C-96FC-B6ADB54B2864}"/>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6592FE8-38C7-420C-93BC-F3A2DDD24543}"/>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19686E2-3E76-4D3B-905A-EDA9F61C273D}"/>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F909F45-1F18-42CC-8DA0-FC1C3DC5A62B}"/>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D3E03F2-E9B0-4A71-B18C-894AD6CC69D2}"/>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29EBC6C-E10A-494F-A80D-E3675FB27518}"/>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EDA86AB-F019-4567-A192-32C7555736D3}"/>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34EE0BA-62C7-4D29-BF91-BC9F59A01E6A}"/>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0D28848-15C6-4465-950E-E8E85069B1C0}"/>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3794391-305D-40A6-AB59-AF33B4D78036}"/>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1FF90E4-1E63-4FA4-A981-E19FC8507983}"/>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87BA1F7E-0688-48F4-A4D5-ECF10A2A0C0E}"/>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08A81EC-7479-41DF-990C-27F19DEB48A4}"/>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shirt, drawing&#10;&#10;Description automatically generated">
            <a:extLst>
              <a:ext uri="{FF2B5EF4-FFF2-40B4-BE49-F238E27FC236}">
                <a16:creationId xmlns:a16="http://schemas.microsoft.com/office/drawing/2014/main" id="{1F303F76-8399-4637-9453-E1C1E805C6ED}"/>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620315" y="2255606"/>
            <a:ext cx="2525955" cy="2573615"/>
          </a:xfrm>
          <a:prstGeom prst="rect">
            <a:avLst/>
          </a:prstGeom>
        </p:spPr>
      </p:pic>
      <p:sp>
        <p:nvSpPr>
          <p:cNvPr id="4" name="Speech Bubble: Oval 3">
            <a:extLst>
              <a:ext uri="{FF2B5EF4-FFF2-40B4-BE49-F238E27FC236}">
                <a16:creationId xmlns:a16="http://schemas.microsoft.com/office/drawing/2014/main" id="{F38B981F-D419-4C86-83E5-0DF63A39265A}"/>
              </a:ext>
            </a:extLst>
          </p:cNvPr>
          <p:cNvSpPr/>
          <p:nvPr/>
        </p:nvSpPr>
        <p:spPr>
          <a:xfrm>
            <a:off x="1209386" y="695807"/>
            <a:ext cx="3383709" cy="2642477"/>
          </a:xfrm>
          <a:prstGeom prst="wedgeEllipseCallout">
            <a:avLst>
              <a:gd name="adj1" fmla="val 37937"/>
              <a:gd name="adj2" fmla="val 4939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24">
            <a:extLst>
              <a:ext uri="{FF2B5EF4-FFF2-40B4-BE49-F238E27FC236}">
                <a16:creationId xmlns:a16="http://schemas.microsoft.com/office/drawing/2014/main" id="{8F3E26CC-5888-42C9-ACC0-F0FB6CC08123}"/>
              </a:ext>
            </a:extLst>
          </p:cNvPr>
          <p:cNvGrpSpPr/>
          <p:nvPr/>
        </p:nvGrpSpPr>
        <p:grpSpPr>
          <a:xfrm>
            <a:off x="7139610" y="1420799"/>
            <a:ext cx="2827911" cy="2183675"/>
            <a:chOff x="7608162" y="2645546"/>
            <a:chExt cx="2827911" cy="2183675"/>
          </a:xfrm>
        </p:grpSpPr>
        <p:sp>
          <p:nvSpPr>
            <p:cNvPr id="3" name="Speech Bubble: Oval 2">
              <a:extLst>
                <a:ext uri="{FF2B5EF4-FFF2-40B4-BE49-F238E27FC236}">
                  <a16:creationId xmlns:a16="http://schemas.microsoft.com/office/drawing/2014/main" id="{07D3608B-903F-4B36-9E44-BF02E747B764}"/>
                </a:ext>
              </a:extLst>
            </p:cNvPr>
            <p:cNvSpPr/>
            <p:nvPr/>
          </p:nvSpPr>
          <p:spPr>
            <a:xfrm>
              <a:off x="7608162" y="2645546"/>
              <a:ext cx="2827911" cy="2183675"/>
            </a:xfrm>
            <a:prstGeom prst="wedgeEllipseCallout">
              <a:avLst>
                <a:gd name="adj1" fmla="val -34646"/>
                <a:gd name="adj2" fmla="val 5640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83792C2A-3053-4E11-9AED-EFEF9147B20E}"/>
                </a:ext>
              </a:extLst>
            </p:cNvPr>
            <p:cNvSpPr txBox="1"/>
            <p:nvPr/>
          </p:nvSpPr>
          <p:spPr>
            <a:xfrm>
              <a:off x="8054068" y="3038668"/>
              <a:ext cx="2065648" cy="1477328"/>
            </a:xfrm>
            <a:prstGeom prst="rect">
              <a:avLst/>
            </a:prstGeom>
            <a:noFill/>
          </p:spPr>
          <p:txBody>
            <a:bodyPr wrap="square" rtlCol="0">
              <a:spAutoFit/>
            </a:bodyPr>
            <a:lstStyle/>
            <a:p>
              <a:r>
                <a:rPr lang="en-US" sz="1800" dirty="0">
                  <a:latin typeface="+mn-lt"/>
                </a:rPr>
                <a:t>If I kept it here, it could get stolen or something else could happen, like a fire!”</a:t>
              </a:r>
              <a:endParaRPr lang="en-US" dirty="0"/>
            </a:p>
          </p:txBody>
        </p:sp>
      </p:grpSp>
      <p:sp>
        <p:nvSpPr>
          <p:cNvPr id="2" name="Title 1"/>
          <p:cNvSpPr>
            <a:spLocks noGrp="1"/>
          </p:cNvSpPr>
          <p:nvPr>
            <p:ph type="title"/>
          </p:nvPr>
        </p:nvSpPr>
        <p:spPr>
          <a:xfrm>
            <a:off x="1444587" y="1068674"/>
            <a:ext cx="3052824" cy="1896741"/>
          </a:xfrm>
        </p:spPr>
        <p:txBody>
          <a:bodyPr>
            <a:normAutofit/>
          </a:bodyPr>
          <a:lstStyle/>
          <a:p>
            <a:r>
              <a:rPr lang="en-US" sz="1800" dirty="0">
                <a:latin typeface="+mn-lt"/>
              </a:rPr>
              <a:t>“There are lots of reasons, but for one, I keep my money in the bank because it’s safer than keeping it somewhere in my house.</a:t>
            </a:r>
          </a:p>
        </p:txBody>
      </p:sp>
    </p:spTree>
    <p:extLst>
      <p:ext uri="{BB962C8B-B14F-4D97-AF65-F5344CB8AC3E}">
        <p14:creationId xmlns:p14="http://schemas.microsoft.com/office/powerpoint/2010/main" val="2304145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9698A6A-6CB7-4698-A9AF-9CFE0068B596}"/>
              </a:ext>
            </a:extLst>
          </p:cNvPr>
          <p:cNvSpPr/>
          <p:nvPr/>
        </p:nvSpPr>
        <p:spPr>
          <a:xfrm>
            <a:off x="0" y="384375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2208A45-942C-43C8-86C0-3D5379EAD50C}"/>
              </a:ext>
            </a:extLst>
          </p:cNvPr>
          <p:cNvGrpSpPr/>
          <p:nvPr/>
        </p:nvGrpSpPr>
        <p:grpSpPr>
          <a:xfrm>
            <a:off x="0" y="-1"/>
            <a:ext cx="12192000" cy="3870665"/>
            <a:chOff x="0" y="-1"/>
            <a:chExt cx="12192000" cy="3870665"/>
          </a:xfrm>
        </p:grpSpPr>
        <p:sp>
          <p:nvSpPr>
            <p:cNvPr id="14" name="Rectangle 13">
              <a:extLst>
                <a:ext uri="{FF2B5EF4-FFF2-40B4-BE49-F238E27FC236}">
                  <a16:creationId xmlns:a16="http://schemas.microsoft.com/office/drawing/2014/main" id="{87AC922F-6448-4040-A87D-833746C38217}"/>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9ACD1D4-E201-4346-94A9-729F5C0E883C}"/>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52B01EF-A66F-4B70-9D50-809F5CA96427}"/>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F6EA7F9-C879-4053-B326-924CB79345FC}"/>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94513C-10E6-4954-83F2-F49DEEDE9927}"/>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DACB1A0-3DFE-4EDB-A660-11B29365353F}"/>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A196525-DF76-4DCD-85F4-DE092FCF7FB6}"/>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38EA605-6EE2-44F1-935D-2ABB43D214EA}"/>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53E4442-D61F-4BAE-8046-6412005E084C}"/>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483507C-5CA5-426C-B769-5078159265B4}"/>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D84E92F-FF19-49C4-A8BC-8CA8D85A9078}"/>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F420AC6-A2EA-43DE-BB7D-82BD974C1A5A}"/>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431BCA6-B991-43AD-9FDF-89C28E11299F}"/>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25680312-B1D3-4676-9705-6D38DDE6E238}"/>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64873BD-8CF4-41AD-BA53-7F57B63986B3}"/>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363F0F0-429A-47DC-BFB2-62FF2F5C2FD5}"/>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Speech Bubble: Oval 5">
            <a:extLst>
              <a:ext uri="{FF2B5EF4-FFF2-40B4-BE49-F238E27FC236}">
                <a16:creationId xmlns:a16="http://schemas.microsoft.com/office/drawing/2014/main" id="{1D8F40BE-8E6C-4745-B127-66D4B7115426}"/>
              </a:ext>
            </a:extLst>
          </p:cNvPr>
          <p:cNvSpPr/>
          <p:nvPr/>
        </p:nvSpPr>
        <p:spPr>
          <a:xfrm>
            <a:off x="242191" y="912042"/>
            <a:ext cx="2598200" cy="2223857"/>
          </a:xfrm>
          <a:prstGeom prst="wedgeEllipseCallout">
            <a:avLst>
              <a:gd name="adj1" fmla="val 32128"/>
              <a:gd name="adj2" fmla="val 5691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E3B8179B-EC65-424B-A8A2-1D37F6BC50E4}"/>
              </a:ext>
            </a:extLst>
          </p:cNvPr>
          <p:cNvGrpSpPr/>
          <p:nvPr/>
        </p:nvGrpSpPr>
        <p:grpSpPr>
          <a:xfrm>
            <a:off x="8311266" y="1207363"/>
            <a:ext cx="3762365" cy="2208182"/>
            <a:chOff x="304797" y="3429000"/>
            <a:chExt cx="3400149" cy="2503503"/>
          </a:xfrm>
        </p:grpSpPr>
        <p:sp>
          <p:nvSpPr>
            <p:cNvPr id="4" name="Speech Bubble: Oval 3">
              <a:extLst>
                <a:ext uri="{FF2B5EF4-FFF2-40B4-BE49-F238E27FC236}">
                  <a16:creationId xmlns:a16="http://schemas.microsoft.com/office/drawing/2014/main" id="{0BDBA78C-6A13-4981-ADD5-FECC4AD185B3}"/>
                </a:ext>
              </a:extLst>
            </p:cNvPr>
            <p:cNvSpPr/>
            <p:nvPr/>
          </p:nvSpPr>
          <p:spPr>
            <a:xfrm>
              <a:off x="304797" y="3429000"/>
              <a:ext cx="3400149" cy="2503503"/>
            </a:xfrm>
            <a:prstGeom prst="wedgeEllipseCallout">
              <a:avLst>
                <a:gd name="adj1" fmla="val -32867"/>
                <a:gd name="adj2" fmla="val 5526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656C457B-9AB5-460B-A62C-07276AD8CBE7}"/>
                </a:ext>
              </a:extLst>
            </p:cNvPr>
            <p:cNvSpPr txBox="1"/>
            <p:nvPr/>
          </p:nvSpPr>
          <p:spPr>
            <a:xfrm>
              <a:off x="739805" y="3851922"/>
              <a:ext cx="2965141" cy="1754326"/>
            </a:xfrm>
            <a:prstGeom prst="rect">
              <a:avLst/>
            </a:prstGeom>
            <a:noFill/>
          </p:spPr>
          <p:txBody>
            <a:bodyPr wrap="square" rtlCol="0">
              <a:spAutoFit/>
            </a:bodyPr>
            <a:lstStyle/>
            <a:p>
              <a:r>
                <a:rPr lang="en-US" dirty="0"/>
                <a:t>“Well, I guess it could, but it’s protected by insurance. So, I wouldn’t lose it if something did happen. The bank would make sure I still had my money.”</a:t>
              </a:r>
            </a:p>
          </p:txBody>
        </p:sp>
      </p:grpSp>
      <p:sp>
        <p:nvSpPr>
          <p:cNvPr id="31" name="Rectangle 30">
            <a:extLst>
              <a:ext uri="{FF2B5EF4-FFF2-40B4-BE49-F238E27FC236}">
                <a16:creationId xmlns:a16="http://schemas.microsoft.com/office/drawing/2014/main" id="{53B7BE0B-BE32-4E3F-8EFE-95D9359DFD74}"/>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shirt, drawing&#10;&#10;Description automatically generated">
            <a:extLst>
              <a:ext uri="{FF2B5EF4-FFF2-40B4-BE49-F238E27FC236}">
                <a16:creationId xmlns:a16="http://schemas.microsoft.com/office/drawing/2014/main" id="{B9BC4A2C-F33E-4B68-B286-CA7505A4DE85}"/>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958091" y="2046403"/>
            <a:ext cx="2525955" cy="2573615"/>
          </a:xfrm>
          <a:prstGeom prst="rect">
            <a:avLst/>
          </a:prstGeom>
        </p:spPr>
      </p:pic>
      <p:pic>
        <p:nvPicPr>
          <p:cNvPr id="5" name="Picture 4" descr="Icon&#10;&#10;Description automatically generated">
            <a:extLst>
              <a:ext uri="{FF2B5EF4-FFF2-40B4-BE49-F238E27FC236}">
                <a16:creationId xmlns:a16="http://schemas.microsoft.com/office/drawing/2014/main" id="{5925135E-830F-4CEC-BA2F-1E4E3621154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706693" y="1735076"/>
            <a:ext cx="2525955" cy="3360938"/>
          </a:xfrm>
          <a:prstGeom prst="rect">
            <a:avLst/>
          </a:prstGeom>
        </p:spPr>
      </p:pic>
      <p:sp>
        <p:nvSpPr>
          <p:cNvPr id="2" name="Title 1"/>
          <p:cNvSpPr>
            <a:spLocks noGrp="1"/>
          </p:cNvSpPr>
          <p:nvPr>
            <p:ph type="title"/>
          </p:nvPr>
        </p:nvSpPr>
        <p:spPr>
          <a:xfrm>
            <a:off x="493362" y="1501011"/>
            <a:ext cx="2428782" cy="1325563"/>
          </a:xfrm>
        </p:spPr>
        <p:txBody>
          <a:bodyPr>
            <a:noAutofit/>
          </a:bodyPr>
          <a:lstStyle/>
          <a:p>
            <a:r>
              <a:rPr lang="en-US" sz="1800" dirty="0">
                <a:latin typeface="+mn-lt"/>
              </a:rPr>
              <a:t>“Oh! It can’t catch fire or get stolen at the bank?” Bobby asked.</a:t>
            </a:r>
            <a:br>
              <a:rPr lang="en-US" sz="1800" dirty="0">
                <a:latin typeface="+mn-lt"/>
              </a:rPr>
            </a:br>
            <a:endParaRPr lang="en-US" sz="1800" dirty="0">
              <a:latin typeface="+mn-lt"/>
            </a:endParaRPr>
          </a:p>
        </p:txBody>
      </p:sp>
    </p:spTree>
    <p:extLst>
      <p:ext uri="{BB962C8B-B14F-4D97-AF65-F5344CB8AC3E}">
        <p14:creationId xmlns:p14="http://schemas.microsoft.com/office/powerpoint/2010/main" val="2285507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F4CD3F-9CF6-46B7-878D-A971E63CCFA0}"/>
              </a:ext>
            </a:extLst>
          </p:cNvPr>
          <p:cNvSpPr/>
          <p:nvPr/>
        </p:nvSpPr>
        <p:spPr>
          <a:xfrm>
            <a:off x="0" y="3870664"/>
            <a:ext cx="12192000" cy="2987336"/>
          </a:xfrm>
          <a:prstGeom prst="rect">
            <a:avLst/>
          </a:prstGeom>
          <a:solidFill>
            <a:srgbClr val="D4CAA4"/>
          </a:solidFill>
          <a:ln>
            <a:solidFill>
              <a:srgbClr val="D4CA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1451248-481D-4DE9-82AA-C3226E825DD6}"/>
              </a:ext>
            </a:extLst>
          </p:cNvPr>
          <p:cNvGrpSpPr/>
          <p:nvPr/>
        </p:nvGrpSpPr>
        <p:grpSpPr>
          <a:xfrm>
            <a:off x="0" y="-1"/>
            <a:ext cx="12192000" cy="3870665"/>
            <a:chOff x="0" y="-1"/>
            <a:chExt cx="12192000" cy="3870665"/>
          </a:xfrm>
        </p:grpSpPr>
        <p:sp>
          <p:nvSpPr>
            <p:cNvPr id="20" name="Rectangle 19">
              <a:extLst>
                <a:ext uri="{FF2B5EF4-FFF2-40B4-BE49-F238E27FC236}">
                  <a16:creationId xmlns:a16="http://schemas.microsoft.com/office/drawing/2014/main" id="{EC1E4133-6499-416A-A273-7D382D5D6197}"/>
                </a:ext>
              </a:extLst>
            </p:cNvPr>
            <p:cNvSpPr/>
            <p:nvPr/>
          </p:nvSpPr>
          <p:spPr>
            <a:xfrm>
              <a:off x="0" y="0"/>
              <a:ext cx="763480" cy="387066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DADD3AF-01BA-4C52-801F-5089488E3540}"/>
                </a:ext>
              </a:extLst>
            </p:cNvPr>
            <p:cNvSpPr/>
            <p:nvPr/>
          </p:nvSpPr>
          <p:spPr>
            <a:xfrm>
              <a:off x="7503612" y="-1"/>
              <a:ext cx="763480" cy="3865555"/>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C733A4E-619A-4E78-9286-E8820DD0E950}"/>
                </a:ext>
              </a:extLst>
            </p:cNvPr>
            <p:cNvSpPr/>
            <p:nvPr/>
          </p:nvSpPr>
          <p:spPr>
            <a:xfrm>
              <a:off x="8296683" y="0"/>
              <a:ext cx="763480" cy="3865554"/>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C0F2EFA-C1C3-4E96-830A-D91189CF0354}"/>
                </a:ext>
              </a:extLst>
            </p:cNvPr>
            <p:cNvSpPr/>
            <p:nvPr/>
          </p:nvSpPr>
          <p:spPr>
            <a:xfrm>
              <a:off x="9074314" y="-1"/>
              <a:ext cx="763480" cy="386555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4D75631-020E-4B81-B443-5B66E20F0440}"/>
                </a:ext>
              </a:extLst>
            </p:cNvPr>
            <p:cNvSpPr/>
            <p:nvPr/>
          </p:nvSpPr>
          <p:spPr>
            <a:xfrm>
              <a:off x="9865954" y="0"/>
              <a:ext cx="763480" cy="386555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E78E592-5BE4-443E-A4BB-05999CA3AF9C}"/>
                </a:ext>
              </a:extLst>
            </p:cNvPr>
            <p:cNvSpPr/>
            <p:nvPr/>
          </p:nvSpPr>
          <p:spPr>
            <a:xfrm>
              <a:off x="10657594" y="-1"/>
              <a:ext cx="763480" cy="386555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D1A9DCC-EF5D-4507-B17B-629237519748}"/>
                </a:ext>
              </a:extLst>
            </p:cNvPr>
            <p:cNvSpPr/>
            <p:nvPr/>
          </p:nvSpPr>
          <p:spPr>
            <a:xfrm>
              <a:off x="11428520" y="0"/>
              <a:ext cx="763480" cy="386555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D99A3B0-17C5-402F-89FC-DF06EF49F026}"/>
                </a:ext>
              </a:extLst>
            </p:cNvPr>
            <p:cNvSpPr/>
            <p:nvPr/>
          </p:nvSpPr>
          <p:spPr>
            <a:xfrm>
              <a:off x="6933246" y="0"/>
              <a:ext cx="763480" cy="3865556"/>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9465FACF-F98E-4D51-B0E7-FD29F632FAAC}"/>
                </a:ext>
              </a:extLst>
            </p:cNvPr>
            <p:cNvSpPr/>
            <p:nvPr/>
          </p:nvSpPr>
          <p:spPr>
            <a:xfrm>
              <a:off x="6318706" y="-1"/>
              <a:ext cx="763480" cy="3865557"/>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6E9AB88C-6269-4DBE-914D-599F1CAE1083}"/>
                </a:ext>
              </a:extLst>
            </p:cNvPr>
            <p:cNvSpPr/>
            <p:nvPr/>
          </p:nvSpPr>
          <p:spPr>
            <a:xfrm>
              <a:off x="5519716" y="5100"/>
              <a:ext cx="763480" cy="38655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4E543BF4-F446-4BE4-BD3A-56B39FEAB640}"/>
                </a:ext>
              </a:extLst>
            </p:cNvPr>
            <p:cNvSpPr/>
            <p:nvPr/>
          </p:nvSpPr>
          <p:spPr>
            <a:xfrm>
              <a:off x="4728076" y="0"/>
              <a:ext cx="763480" cy="3870658"/>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DB430EF-BADF-4950-8461-2FBAC8351559}"/>
                </a:ext>
              </a:extLst>
            </p:cNvPr>
            <p:cNvSpPr/>
            <p:nvPr/>
          </p:nvSpPr>
          <p:spPr>
            <a:xfrm>
              <a:off x="3933251" y="-1"/>
              <a:ext cx="763480" cy="3870659"/>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55BDA1EA-12E3-4F0E-9938-C946C3D5F43F}"/>
                </a:ext>
              </a:extLst>
            </p:cNvPr>
            <p:cNvSpPr/>
            <p:nvPr/>
          </p:nvSpPr>
          <p:spPr>
            <a:xfrm>
              <a:off x="3144391" y="0"/>
              <a:ext cx="763480" cy="3870660"/>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6541FF1F-6224-4C8F-A8CC-49B861124406}"/>
                </a:ext>
              </a:extLst>
            </p:cNvPr>
            <p:cNvSpPr/>
            <p:nvPr/>
          </p:nvSpPr>
          <p:spPr>
            <a:xfrm>
              <a:off x="2355531" y="-1"/>
              <a:ext cx="763480" cy="3870661"/>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68E8C322-1CD9-44BD-93EE-2C022858D11B}"/>
                </a:ext>
              </a:extLst>
            </p:cNvPr>
            <p:cNvSpPr/>
            <p:nvPr/>
          </p:nvSpPr>
          <p:spPr>
            <a:xfrm>
              <a:off x="1574857" y="0"/>
              <a:ext cx="763480" cy="3870662"/>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61EDF3C4-9E36-4855-81AA-54941ED90118}"/>
                </a:ext>
              </a:extLst>
            </p:cNvPr>
            <p:cNvSpPr/>
            <p:nvPr/>
          </p:nvSpPr>
          <p:spPr>
            <a:xfrm>
              <a:off x="786271" y="-1"/>
              <a:ext cx="763480" cy="3870663"/>
            </a:xfrm>
            <a:prstGeom prst="rect">
              <a:avLst/>
            </a:prstGeom>
            <a:solidFill>
              <a:srgbClr val="D6D3CC"/>
            </a:solidFill>
            <a:ln w="38100">
              <a:solidFill>
                <a:srgbClr val="C9C5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Rectangle 36">
            <a:extLst>
              <a:ext uri="{FF2B5EF4-FFF2-40B4-BE49-F238E27FC236}">
                <a16:creationId xmlns:a16="http://schemas.microsoft.com/office/drawing/2014/main" id="{7A36AD7C-074C-4E8F-9433-F05728B25E27}"/>
              </a:ext>
            </a:extLst>
          </p:cNvPr>
          <p:cNvSpPr/>
          <p:nvPr/>
        </p:nvSpPr>
        <p:spPr>
          <a:xfrm>
            <a:off x="0" y="3710866"/>
            <a:ext cx="12192000" cy="2282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peech Bubble: Oval 5">
            <a:extLst>
              <a:ext uri="{FF2B5EF4-FFF2-40B4-BE49-F238E27FC236}">
                <a16:creationId xmlns:a16="http://schemas.microsoft.com/office/drawing/2014/main" id="{C9B24430-55B6-40FA-BB08-D5B9E7046CDC}"/>
              </a:ext>
            </a:extLst>
          </p:cNvPr>
          <p:cNvSpPr/>
          <p:nvPr/>
        </p:nvSpPr>
        <p:spPr>
          <a:xfrm>
            <a:off x="520705" y="824073"/>
            <a:ext cx="3400149" cy="2503503"/>
          </a:xfrm>
          <a:prstGeom prst="wedgeEllipseCallout">
            <a:avLst>
              <a:gd name="adj1" fmla="val 25120"/>
              <a:gd name="adj2" fmla="val 5718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64ACA9C8-ECEA-4615-A49C-E6BC60D75F1D}"/>
              </a:ext>
            </a:extLst>
          </p:cNvPr>
          <p:cNvGrpSpPr/>
          <p:nvPr/>
        </p:nvGrpSpPr>
        <p:grpSpPr>
          <a:xfrm>
            <a:off x="8812947" y="1340528"/>
            <a:ext cx="2592782" cy="2023495"/>
            <a:chOff x="915880" y="3684233"/>
            <a:chExt cx="2577484" cy="2114365"/>
          </a:xfrm>
        </p:grpSpPr>
        <p:sp>
          <p:nvSpPr>
            <p:cNvPr id="4" name="Speech Bubble: Oval 3">
              <a:extLst>
                <a:ext uri="{FF2B5EF4-FFF2-40B4-BE49-F238E27FC236}">
                  <a16:creationId xmlns:a16="http://schemas.microsoft.com/office/drawing/2014/main" id="{4B267BD6-2115-4B2D-B9E2-735CD88268F5}"/>
                </a:ext>
              </a:extLst>
            </p:cNvPr>
            <p:cNvSpPr/>
            <p:nvPr/>
          </p:nvSpPr>
          <p:spPr>
            <a:xfrm>
              <a:off x="915880" y="3684233"/>
              <a:ext cx="2577484" cy="2114365"/>
            </a:xfrm>
            <a:prstGeom prst="wedgeEllipseCallout">
              <a:avLst>
                <a:gd name="adj1" fmla="val -37268"/>
                <a:gd name="adj2" fmla="val 5591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A4D6D8F8-23CF-46A3-98E1-7B6D80A3F110}"/>
                </a:ext>
              </a:extLst>
            </p:cNvPr>
            <p:cNvSpPr txBox="1"/>
            <p:nvPr/>
          </p:nvSpPr>
          <p:spPr>
            <a:xfrm>
              <a:off x="1327212" y="4002751"/>
              <a:ext cx="1754820" cy="1477328"/>
            </a:xfrm>
            <a:prstGeom prst="rect">
              <a:avLst/>
            </a:prstGeom>
            <a:noFill/>
          </p:spPr>
          <p:txBody>
            <a:bodyPr wrap="square" rtlCol="0">
              <a:spAutoFit/>
            </a:bodyPr>
            <a:lstStyle/>
            <a:p>
              <a:r>
                <a:rPr lang="en-US" dirty="0"/>
                <a:t>“I make more money by keeping it in a bank. It’s called interest, Bobby.”</a:t>
              </a:r>
            </a:p>
          </p:txBody>
        </p:sp>
      </p:grpSp>
      <p:pic>
        <p:nvPicPr>
          <p:cNvPr id="8" name="Picture 7" descr="A picture containing shirt, drawing&#10;&#10;Description automatically generated">
            <a:extLst>
              <a:ext uri="{FF2B5EF4-FFF2-40B4-BE49-F238E27FC236}">
                <a16:creationId xmlns:a16="http://schemas.microsoft.com/office/drawing/2014/main" id="{51230BD1-82F7-495F-8AF2-B6472CE255AF}"/>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464171" y="2142192"/>
            <a:ext cx="2525955" cy="2573615"/>
          </a:xfrm>
          <a:prstGeom prst="rect">
            <a:avLst/>
          </a:prstGeom>
        </p:spPr>
      </p:pic>
      <p:pic>
        <p:nvPicPr>
          <p:cNvPr id="10" name="Picture 9" descr="Icon&#10;&#10;Description automatically generated">
            <a:extLst>
              <a:ext uri="{FF2B5EF4-FFF2-40B4-BE49-F238E27FC236}">
                <a16:creationId xmlns:a16="http://schemas.microsoft.com/office/drawing/2014/main" id="{38AFF452-6EDE-4EFE-8A6B-399753EEFB7A}"/>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3635275" y="1849956"/>
            <a:ext cx="2525955" cy="3360938"/>
          </a:xfrm>
          <a:prstGeom prst="rect">
            <a:avLst/>
          </a:prstGeom>
        </p:spPr>
      </p:pic>
      <p:sp>
        <p:nvSpPr>
          <p:cNvPr id="2" name="Title 1"/>
          <p:cNvSpPr>
            <a:spLocks noGrp="1"/>
          </p:cNvSpPr>
          <p:nvPr>
            <p:ph type="title"/>
          </p:nvPr>
        </p:nvSpPr>
        <p:spPr>
          <a:xfrm>
            <a:off x="909728" y="1414536"/>
            <a:ext cx="2884930" cy="1700993"/>
          </a:xfrm>
        </p:spPr>
        <p:txBody>
          <a:bodyPr>
            <a:noAutofit/>
          </a:bodyPr>
          <a:lstStyle/>
          <a:p>
            <a:r>
              <a:rPr lang="en-US" sz="1800" dirty="0">
                <a:latin typeface="+mn-lt"/>
              </a:rPr>
              <a:t>“Ok. Why else do you keep your money in a bank?”</a:t>
            </a:r>
            <a:br>
              <a:rPr lang="en-US" sz="1800" dirty="0">
                <a:latin typeface="+mn-lt"/>
              </a:rPr>
            </a:br>
            <a:r>
              <a:rPr lang="en-US" sz="1800" dirty="0">
                <a:latin typeface="+mn-lt"/>
              </a:rPr>
              <a:t>Bobby scratched his head trying to figure out why the bank would do that. “Who pays you more money? The owner of the bank?”</a:t>
            </a:r>
            <a:br>
              <a:rPr lang="en-US" sz="1800" b="0" i="0" dirty="0">
                <a:solidFill>
                  <a:srgbClr val="222222"/>
                </a:solidFill>
                <a:effectLst/>
                <a:latin typeface="+mn-lt"/>
              </a:rPr>
            </a:br>
            <a:endParaRPr lang="en-US" sz="1800" dirty="0">
              <a:latin typeface="+mn-lt"/>
            </a:endParaRPr>
          </a:p>
        </p:txBody>
      </p:sp>
    </p:spTree>
    <p:extLst>
      <p:ext uri="{BB962C8B-B14F-4D97-AF65-F5344CB8AC3E}">
        <p14:creationId xmlns:p14="http://schemas.microsoft.com/office/powerpoint/2010/main" val="3070684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11</TotalTime>
  <Words>581</Words>
  <Application>Microsoft Office PowerPoint</Application>
  <PresentationFormat>Widescreen</PresentationFormat>
  <Paragraphs>27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Bobby and Grandpa Talk About the Bank</vt:lpstr>
      <vt:lpstr>Bobby woke up at 7:00 AM because he was too excited to sleep any longer. </vt:lpstr>
      <vt:lpstr>Grandpa was at the table with a cup of coffee and a laptop!  Bobby was curious as to what Grandpa was doing. He had never seen him with a laptop!</vt:lpstr>
      <vt:lpstr>PowerPoint Presentation</vt:lpstr>
      <vt:lpstr>PowerPoint Presentation</vt:lpstr>
      <vt:lpstr>PowerPoint Presentation</vt:lpstr>
      <vt:lpstr>“There are lots of reasons, but for one, I keep my money in the bank because it’s safer than keeping it somewhere in my house.</vt:lpstr>
      <vt:lpstr>“Oh! It can’t catch fire or get stolen at the bank?” Bobby asked. </vt:lpstr>
      <vt:lpstr>“Ok. Why else do you keep your money in a bank?” Bobby scratched his head trying to figure out why the bank would do that. “Who pays you more money? The owner of the bank?” </vt:lpstr>
      <vt:lpstr>“The bank loans money out and when people pay that money back, they pay extra. The bank then uses a part of that extra money to pay interest or extra money to customers who keep their money in savings. It helps the bank have more customers and access to more money.”  </vt:lpstr>
      <vt:lpstr>PowerPoint Presentation</vt:lpstr>
      <vt:lpstr>PowerPoint Presentation</vt:lpstr>
      <vt:lpstr>PowerPoint Presentation</vt:lpstr>
      <vt:lpstr>PowerPoint Presentation</vt:lpstr>
      <vt:lpstr>PowerPoint Presentation</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Bobby and Grandpa Talk About the Bank</dc:title>
  <dc:creator>Logan Snyder</dc:creator>
  <cp:lastModifiedBy>Logan Snyder</cp:lastModifiedBy>
  <cp:revision>2</cp:revision>
  <dcterms:created xsi:type="dcterms:W3CDTF">2020-11-19T04:32:09Z</dcterms:created>
  <dcterms:modified xsi:type="dcterms:W3CDTF">2020-11-19T04:43:46Z</dcterms:modified>
</cp:coreProperties>
</file>