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73" r:id="rId4"/>
    <p:sldId id="260" r:id="rId5"/>
    <p:sldId id="259" r:id="rId6"/>
    <p:sldId id="271" r:id="rId7"/>
    <p:sldId id="269" r:id="rId8"/>
    <p:sldId id="270" r:id="rId9"/>
    <p:sldId id="265" r:id="rId10"/>
    <p:sldId id="266" r:id="rId11"/>
    <p:sldId id="267" r:id="rId12"/>
    <p:sldId id="26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48F60C-1F8D-4545-9C50-CFBB6862CD41}">
          <p14:sldIdLst>
            <p14:sldId id="256"/>
            <p14:sldId id="257"/>
            <p14:sldId id="273"/>
            <p14:sldId id="260"/>
            <p14:sldId id="259"/>
            <p14:sldId id="271"/>
            <p14:sldId id="269"/>
            <p14:sldId id="270"/>
            <p14:sldId id="265"/>
            <p14:sldId id="266"/>
            <p14:sldId id="267"/>
            <p14:sldId id="268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2"/>
    <p:restoredTop sz="94618"/>
  </p:normalViewPr>
  <p:slideViewPr>
    <p:cSldViewPr snapToGrid="0" snapToObjects="1">
      <p:cViewPr varScale="1">
        <p:scale>
          <a:sx n="93" d="100"/>
          <a:sy n="93" d="100"/>
        </p:scale>
        <p:origin x="10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0372D85-1A4D-C843-9699-1DE90BE7694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C369CE-51FD-9447-9F67-02F7447C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40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2D85-1A4D-C843-9699-1DE90BE7694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69CE-51FD-9447-9F67-02F7447C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2D85-1A4D-C843-9699-1DE90BE7694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69CE-51FD-9447-9F67-02F7447C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0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2D85-1A4D-C843-9699-1DE90BE7694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69CE-51FD-9447-9F67-02F7447C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0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0372D85-1A4D-C843-9699-1DE90BE7694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B9C369CE-51FD-9447-9F67-02F7447C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36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2D85-1A4D-C843-9699-1DE90BE7694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69CE-51FD-9447-9F67-02F7447C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2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2D85-1A4D-C843-9699-1DE90BE7694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69CE-51FD-9447-9F67-02F7447C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2D85-1A4D-C843-9699-1DE90BE7694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69CE-51FD-9447-9F67-02F7447C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2D85-1A4D-C843-9699-1DE90BE7694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69CE-51FD-9447-9F67-02F7447C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0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2D85-1A4D-C843-9699-1DE90BE7694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9C369CE-51FD-9447-9F67-02F7447C77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94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0372D85-1A4D-C843-9699-1DE90BE7694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9C369CE-51FD-9447-9F67-02F7447C77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92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372D85-1A4D-C843-9699-1DE90BE7694B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C369CE-51FD-9447-9F67-02F7447C77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80911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riendship-png/download/2452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literarydevices.net/resolution/" TargetMode="External"/><Relationship Id="rId3" Type="http://schemas.openxmlformats.org/officeDocument/2006/relationships/hyperlink" Target="https://literarydevices.net/plot/" TargetMode="External"/><Relationship Id="rId7" Type="http://schemas.openxmlformats.org/officeDocument/2006/relationships/hyperlink" Target="https://literarydevices.net/falling-action/" TargetMode="External"/><Relationship Id="rId2" Type="http://schemas.openxmlformats.org/officeDocument/2006/relationships/hyperlink" Target="https://literarydevices.net/fic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terarydevices.net/climax/" TargetMode="External"/><Relationship Id="rId11" Type="http://schemas.openxmlformats.org/officeDocument/2006/relationships/hyperlink" Target="https://literarydevices.net/figurative-language/" TargetMode="External"/><Relationship Id="rId5" Type="http://schemas.openxmlformats.org/officeDocument/2006/relationships/hyperlink" Target="https://literarydevices.net/rising-action/" TargetMode="External"/><Relationship Id="rId10" Type="http://schemas.openxmlformats.org/officeDocument/2006/relationships/hyperlink" Target="https://literarydevices.net/pacing/" TargetMode="External"/><Relationship Id="rId4" Type="http://schemas.openxmlformats.org/officeDocument/2006/relationships/hyperlink" Target="https://literarydevices.net/introduction/" TargetMode="External"/><Relationship Id="rId9" Type="http://schemas.openxmlformats.org/officeDocument/2006/relationships/hyperlink" Target="https://penandthepad.com/characteristics-narrative-writing-8652332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novationforsocialchange.org/storytelling-social-chang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nail-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7E6DF-BEC0-5D45-9284-4B0FBC34CA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>
                <a:latin typeface="American Typewriter Light" panose="02090304020004020304" pitchFamily="18" charset="77"/>
                <a:ea typeface="STCaiyun" panose="02010800040101010101" pitchFamily="2" charset="-122"/>
                <a:cs typeface="Ravie" panose="020F0502020204030204" pitchFamily="34" charset="0"/>
              </a:rPr>
              <a:t>Fiction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D077F-8038-0D40-B511-F70D7B1766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0154-6526-054D-83EE-D686BE13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800" dirty="0">
                <a:latin typeface="American Typewriter Light" panose="02090304020004020304" pitchFamily="18" charset="77"/>
              </a:rPr>
              <a:t>Elements of Plot in Fiction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5B590-73EB-9A45-8A3B-772ED3FBE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erican Typewriter Light" panose="02090304020004020304" pitchFamily="18" charset="77"/>
              </a:rPr>
              <a:t>Climax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Turning point of the story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Highest peak of suspense, </a:t>
            </a:r>
          </a:p>
          <a:p>
            <a:pPr marL="548640" lvl="2" indent="0">
              <a:buNone/>
            </a:pPr>
            <a:r>
              <a:rPr lang="en-US" sz="3200" dirty="0">
                <a:latin typeface="American Typewriter Light" panose="02090304020004020304" pitchFamily="18" charset="77"/>
              </a:rPr>
              <a:t>interest and emotion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18459-0D32-C349-AEF6-B13230EF4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325" y="2103120"/>
            <a:ext cx="4064431" cy="40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0154-6526-054D-83EE-D686BE13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800" dirty="0">
                <a:latin typeface="American Typewriter Light" panose="02090304020004020304" pitchFamily="18" charset="77"/>
              </a:rPr>
              <a:t>Elements of Plot in Fiction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5B590-73EB-9A45-8A3B-772ED3FBE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erican Typewriter Light" panose="02090304020004020304" pitchFamily="18" charset="77"/>
              </a:rPr>
              <a:t>Falling Action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Resolves the main conflict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Wraps up the narrative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Ties up loose ends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Leads towards Resolution</a:t>
            </a:r>
          </a:p>
        </p:txBody>
      </p:sp>
    </p:spTree>
    <p:extLst>
      <p:ext uri="{BB962C8B-B14F-4D97-AF65-F5344CB8AC3E}">
        <p14:creationId xmlns:p14="http://schemas.microsoft.com/office/powerpoint/2010/main" val="38791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0154-6526-054D-83EE-D686BE13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800" dirty="0">
                <a:latin typeface="American Typewriter Light" panose="02090304020004020304" pitchFamily="18" charset="77"/>
              </a:rPr>
              <a:t>Elements of Plot in Fiction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5B590-73EB-9A45-8A3B-772ED3FBE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erican Typewriter Light" panose="02090304020004020304" pitchFamily="18" charset="77"/>
              </a:rPr>
              <a:t>Resolution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“Denouement”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Solution of main conflict</a:t>
            </a:r>
          </a:p>
        </p:txBody>
      </p:sp>
      <p:pic>
        <p:nvPicPr>
          <p:cNvPr id="5" name="Picture 4" descr="Friendship High Quality PNG | PNG All">
            <a:extLst>
              <a:ext uri="{FF2B5EF4-FFF2-40B4-BE49-F238E27FC236}">
                <a16:creationId xmlns:a16="http://schemas.microsoft.com/office/drawing/2014/main" id="{DB929D0A-E025-B54B-8191-A528970A8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24020" y="3559451"/>
            <a:ext cx="4943960" cy="32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1D11-4103-154D-9FD4-B47D6131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800" dirty="0">
                <a:latin typeface="American Typewriter Light" panose="02090304020004020304" pitchFamily="18" charset="77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12F81-C7EC-2F44-A557-9DC460C30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126182" cy="393192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merican Typewriter Light" panose="02090304020004020304" pitchFamily="18" charset="77"/>
                <a:hlinkClick r:id="rId2"/>
              </a:rPr>
              <a:t>Fiction Writing</a:t>
            </a:r>
            <a:endParaRPr lang="en-US" sz="3200" dirty="0">
              <a:latin typeface="American Typewriter Light" panose="02090304020004020304" pitchFamily="18" charset="77"/>
            </a:endParaRPr>
          </a:p>
          <a:p>
            <a:r>
              <a:rPr lang="en-US" sz="3200" dirty="0">
                <a:latin typeface="American Typewriter Light" panose="02090304020004020304" pitchFamily="18" charset="77"/>
                <a:hlinkClick r:id="rId3"/>
              </a:rPr>
              <a:t>Plot</a:t>
            </a:r>
            <a:endParaRPr lang="en-US" sz="3200" dirty="0">
              <a:latin typeface="American Typewriter Light" panose="02090304020004020304" pitchFamily="18" charset="77"/>
            </a:endParaRPr>
          </a:p>
          <a:p>
            <a:r>
              <a:rPr lang="en-US" sz="3200" dirty="0">
                <a:latin typeface="American Typewriter Light" panose="02090304020004020304" pitchFamily="18" charset="77"/>
                <a:hlinkClick r:id="rId4"/>
              </a:rPr>
              <a:t>Introduction</a:t>
            </a:r>
            <a:endParaRPr lang="en-US" sz="3200" dirty="0">
              <a:latin typeface="American Typewriter Light" panose="02090304020004020304" pitchFamily="18" charset="77"/>
            </a:endParaRPr>
          </a:p>
          <a:p>
            <a:r>
              <a:rPr lang="en-US" sz="3200" dirty="0">
                <a:latin typeface="American Typewriter Light" panose="02090304020004020304" pitchFamily="18" charset="77"/>
                <a:hlinkClick r:id="rId5"/>
              </a:rPr>
              <a:t>Rising Action</a:t>
            </a:r>
            <a:endParaRPr lang="en-US" sz="3200" dirty="0">
              <a:latin typeface="American Typewriter Light" panose="02090304020004020304" pitchFamily="18" charset="77"/>
            </a:endParaRPr>
          </a:p>
          <a:p>
            <a:r>
              <a:rPr lang="en-US" sz="3200" dirty="0">
                <a:latin typeface="American Typewriter Light" panose="02090304020004020304" pitchFamily="18" charset="77"/>
                <a:hlinkClick r:id="rId6"/>
              </a:rPr>
              <a:t>Climax</a:t>
            </a:r>
            <a:endParaRPr lang="en-US" sz="3200" dirty="0">
              <a:latin typeface="American Typewriter Light" panose="02090304020004020304" pitchFamily="18" charset="77"/>
            </a:endParaRPr>
          </a:p>
          <a:p>
            <a:r>
              <a:rPr lang="en-US" sz="3200" dirty="0">
                <a:latin typeface="American Typewriter Light" panose="02090304020004020304" pitchFamily="18" charset="77"/>
                <a:hlinkClick r:id="rId7"/>
              </a:rPr>
              <a:t>Falling Action</a:t>
            </a:r>
            <a:endParaRPr lang="en-US" sz="3200" dirty="0">
              <a:latin typeface="American Typewriter Light" panose="02090304020004020304" pitchFamily="18" charset="77"/>
            </a:endParaRPr>
          </a:p>
          <a:p>
            <a:endParaRPr lang="en-US" sz="3200" dirty="0">
              <a:latin typeface="American Typewriter Light" panose="02090304020004020304" pitchFamily="18" charset="77"/>
            </a:endParaRPr>
          </a:p>
          <a:p>
            <a:endParaRPr lang="en-US" sz="3200" dirty="0">
              <a:latin typeface="American Typewriter Light" panose="02090304020004020304" pitchFamily="18" charset="7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A25264-BC05-C142-B425-36DD7BEA3597}"/>
              </a:ext>
            </a:extLst>
          </p:cNvPr>
          <p:cNvSpPr txBox="1">
            <a:spLocks/>
          </p:cNvSpPr>
          <p:nvPr/>
        </p:nvSpPr>
        <p:spPr>
          <a:xfrm>
            <a:off x="6096000" y="2103120"/>
            <a:ext cx="5126182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merican Typewriter Light" panose="02090304020004020304" pitchFamily="18" charset="77"/>
                <a:hlinkClick r:id="rId8"/>
              </a:rPr>
              <a:t>Resolution</a:t>
            </a:r>
            <a:endParaRPr lang="en-US" sz="3200" dirty="0">
              <a:latin typeface="American Typewriter Light" panose="02090304020004020304" pitchFamily="18" charset="77"/>
            </a:endParaRPr>
          </a:p>
          <a:p>
            <a:r>
              <a:rPr lang="en-US" sz="3200" dirty="0">
                <a:latin typeface="American Typewriter Light" panose="02090304020004020304" pitchFamily="18" charset="77"/>
                <a:hlinkClick r:id="rId9"/>
              </a:rPr>
              <a:t>Narrative Writing</a:t>
            </a:r>
            <a:endParaRPr lang="en-US" sz="3200" dirty="0">
              <a:latin typeface="American Typewriter Light" panose="02090304020004020304" pitchFamily="18" charset="77"/>
            </a:endParaRPr>
          </a:p>
          <a:p>
            <a:r>
              <a:rPr lang="en-US" sz="3200" dirty="0">
                <a:latin typeface="American Typewriter Light" panose="02090304020004020304" pitchFamily="18" charset="77"/>
                <a:hlinkClick r:id="rId10"/>
              </a:rPr>
              <a:t>Pacing</a:t>
            </a:r>
            <a:endParaRPr lang="en-US" sz="3200" dirty="0">
              <a:latin typeface="American Typewriter Light" panose="02090304020004020304" pitchFamily="18" charset="77"/>
            </a:endParaRPr>
          </a:p>
          <a:p>
            <a:r>
              <a:rPr lang="en-US" sz="3200" dirty="0">
                <a:latin typeface="American Typewriter Light" panose="02090304020004020304" pitchFamily="18" charset="77"/>
                <a:hlinkClick r:id="rId11"/>
              </a:rPr>
              <a:t>Figurative Language</a:t>
            </a:r>
            <a:endParaRPr lang="en-US" sz="3200" dirty="0">
              <a:latin typeface="American Typewriter Light" panose="02090304020004020304" pitchFamily="18" charset="77"/>
            </a:endParaRPr>
          </a:p>
          <a:p>
            <a:endParaRPr lang="en-US" sz="3200" dirty="0">
              <a:latin typeface="American Typewriter Light" panose="02090304020004020304" pitchFamily="18" charset="77"/>
            </a:endParaRPr>
          </a:p>
          <a:p>
            <a:endParaRPr lang="en-US" sz="3200" dirty="0">
              <a:latin typeface="American Typewriter Light" panose="020903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05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rgbClr val="8F7A5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2D4F7-9DAD-D644-BADE-93728C75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4942542" cy="1371600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  <a:latin typeface="American Typewriter Light" panose="02090304020004020304" pitchFamily="18" charset="77"/>
              </a:rPr>
              <a:t>Fiction Writing</a:t>
            </a:r>
          </a:p>
        </p:txBody>
      </p:sp>
      <p:pic>
        <p:nvPicPr>
          <p:cNvPr id="36" name="Picture 35" descr="Storytelling for Social Change (Ashoka) - Innovation for ...">
            <a:extLst>
              <a:ext uri="{FF2B5EF4-FFF2-40B4-BE49-F238E27FC236}">
                <a16:creationId xmlns:a16="http://schemas.microsoft.com/office/drawing/2014/main" id="{9922AEF9-CD9C-FB4E-A7E9-E261EE857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22873" y="91802"/>
            <a:ext cx="9267986" cy="4031574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D786-5475-B44D-8810-2FA309039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867" y="4495894"/>
            <a:ext cx="4978899" cy="1444718"/>
          </a:xfrm>
        </p:spPr>
        <p:txBody>
          <a:bodyPr anchor="ctr">
            <a:normAutofit fontScale="85000" lnSpcReduction="20000"/>
          </a:bodyPr>
          <a:lstStyle/>
          <a:p>
            <a:endParaRPr lang="en-US" sz="2800" dirty="0">
              <a:solidFill>
                <a:srgbClr val="FFFFFF"/>
              </a:solidFill>
              <a:latin typeface="American Typewriter Light" panose="02090304020004020304" pitchFamily="18" charset="77"/>
            </a:endParaRPr>
          </a:p>
          <a:p>
            <a:r>
              <a:rPr lang="en-US" sz="2800" dirty="0">
                <a:latin typeface="American Typewriter Light" panose="02090304020004020304" pitchFamily="18" charset="77"/>
              </a:rPr>
              <a:t>“literature in the form of prose, especially novels, that describes imaginary events and people.”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American Typewriter Light" panose="020903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655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1BBD4-B78F-004B-9EF8-1095EDDB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800" dirty="0">
                <a:latin typeface="American Typewriter Light" panose="02090304020004020304" pitchFamily="18" charset="77"/>
              </a:rPr>
              <a:t>Importance of Fiction Writing Skills for Young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C8C28-55B1-334C-8DC2-B9D2E17F7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2838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merican Typewriter Light" panose="02090304020004020304" pitchFamily="18" charset="77"/>
              </a:rPr>
              <a:t>Develops their creativity and language skills</a:t>
            </a:r>
          </a:p>
          <a:p>
            <a:r>
              <a:rPr lang="en-US" sz="3200" dirty="0">
                <a:latin typeface="American Typewriter Light" panose="02090304020004020304" pitchFamily="18" charset="77"/>
              </a:rPr>
              <a:t>Encourages self discipline</a:t>
            </a:r>
          </a:p>
          <a:p>
            <a:pPr lvl="2"/>
            <a:r>
              <a:rPr lang="en-US" sz="2800" dirty="0">
                <a:latin typeface="American Typewriter Light" panose="02090304020004020304" pitchFamily="18" charset="77"/>
              </a:rPr>
              <a:t>Reviewing</a:t>
            </a:r>
          </a:p>
          <a:p>
            <a:pPr lvl="2"/>
            <a:r>
              <a:rPr lang="en-US" sz="2800" dirty="0">
                <a:latin typeface="American Typewriter Light" panose="02090304020004020304" pitchFamily="18" charset="77"/>
              </a:rPr>
              <a:t>Editing</a:t>
            </a:r>
          </a:p>
          <a:p>
            <a:pPr lvl="2"/>
            <a:r>
              <a:rPr lang="en-US" sz="2800" dirty="0">
                <a:latin typeface="American Typewriter Light" panose="02090304020004020304" pitchFamily="18" charset="77"/>
              </a:rPr>
              <a:t>Rewriting</a:t>
            </a:r>
          </a:p>
          <a:p>
            <a:r>
              <a:rPr lang="en-US" sz="3200" dirty="0">
                <a:latin typeface="American Typewriter Light" panose="02090304020004020304" pitchFamily="18" charset="77"/>
              </a:rPr>
              <a:t>Allows them to think critically</a:t>
            </a:r>
          </a:p>
          <a:p>
            <a:r>
              <a:rPr lang="en-US" sz="3200" dirty="0">
                <a:latin typeface="American Typewriter Light" panose="02090304020004020304" pitchFamily="18" charset="77"/>
              </a:rPr>
              <a:t>Broadens their understanding</a:t>
            </a:r>
          </a:p>
          <a:p>
            <a:endParaRPr lang="en-US" sz="3200" dirty="0">
              <a:latin typeface="American Typewriter Light" panose="020903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23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1EA38-AB18-D546-8F6C-834ABD40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800" dirty="0">
                <a:latin typeface="American Typewriter Light" panose="02090304020004020304" pitchFamily="18" charset="77"/>
              </a:rPr>
              <a:t>Characteristics of Fiction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9EF0A-FB37-3642-AAC3-281D1744A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31292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latin typeface="American Typewriter Light" panose="02090304020004020304" pitchFamily="18" charset="77"/>
              </a:rPr>
              <a:t>Uses imagery to describe objects, things, places, experiences, people, and situations</a:t>
            </a:r>
          </a:p>
          <a:p>
            <a:pPr lvl="3"/>
            <a:r>
              <a:rPr lang="en-US" sz="3500" dirty="0">
                <a:latin typeface="American Typewriter Light" panose="02090304020004020304" pitchFamily="18" charset="77"/>
              </a:rPr>
              <a:t>Sensory Information</a:t>
            </a:r>
          </a:p>
          <a:p>
            <a:pPr lvl="5"/>
            <a:r>
              <a:rPr lang="en-US" sz="3500" dirty="0">
                <a:latin typeface="American Typewriter Light" panose="02090304020004020304" pitchFamily="18" charset="77"/>
              </a:rPr>
              <a:t>Sight</a:t>
            </a:r>
          </a:p>
          <a:p>
            <a:pPr lvl="5"/>
            <a:r>
              <a:rPr lang="en-US" sz="3500" dirty="0">
                <a:latin typeface="American Typewriter Light" panose="02090304020004020304" pitchFamily="18" charset="77"/>
              </a:rPr>
              <a:t>Sound</a:t>
            </a:r>
          </a:p>
          <a:p>
            <a:pPr lvl="5"/>
            <a:r>
              <a:rPr lang="en-US" sz="3500" dirty="0">
                <a:latin typeface="American Typewriter Light" panose="02090304020004020304" pitchFamily="18" charset="77"/>
              </a:rPr>
              <a:t>Taste</a:t>
            </a:r>
          </a:p>
          <a:p>
            <a:pPr lvl="5"/>
            <a:r>
              <a:rPr lang="en-US" sz="3500" dirty="0">
                <a:latin typeface="American Typewriter Light" panose="02090304020004020304" pitchFamily="18" charset="77"/>
              </a:rPr>
              <a:t>Touch</a:t>
            </a:r>
          </a:p>
          <a:p>
            <a:pPr lvl="5"/>
            <a:r>
              <a:rPr lang="en-US" sz="3500" dirty="0">
                <a:latin typeface="American Typewriter Light" panose="02090304020004020304" pitchFamily="18" charset="77"/>
              </a:rPr>
              <a:t>Smell</a:t>
            </a:r>
          </a:p>
          <a:p>
            <a:pPr marL="0" indent="0" algn="ctr">
              <a:buNone/>
            </a:pPr>
            <a:endParaRPr lang="en-US" sz="4000" dirty="0">
              <a:latin typeface="American Typewriter Light" panose="020903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663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F530-A522-7D4F-B9DB-ABFBEF446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800" dirty="0">
                <a:latin typeface="American Typewriter Light" panose="02090304020004020304" pitchFamily="18" charset="77"/>
              </a:rPr>
              <a:t>Characteristics of Fiction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10C26-615E-4648-A0DC-BF549F079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029200" cy="393192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merican Typewriter Light" panose="02090304020004020304" pitchFamily="18" charset="77"/>
              </a:rPr>
              <a:t>Tells a story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Point of view</a:t>
            </a:r>
          </a:p>
          <a:p>
            <a:pPr lvl="4"/>
            <a:r>
              <a:rPr lang="en-US" sz="3200" dirty="0">
                <a:latin typeface="American Typewriter Light" panose="02090304020004020304" pitchFamily="18" charset="77"/>
              </a:rPr>
              <a:t>First Person</a:t>
            </a:r>
          </a:p>
          <a:p>
            <a:pPr lvl="4"/>
            <a:r>
              <a:rPr lang="en-US" sz="3200" dirty="0">
                <a:latin typeface="American Typewriter Light" panose="02090304020004020304" pitchFamily="18" charset="77"/>
              </a:rPr>
              <a:t>Second Person</a:t>
            </a:r>
          </a:p>
          <a:p>
            <a:pPr lvl="4"/>
            <a:r>
              <a:rPr lang="en-US" sz="3200" dirty="0">
                <a:latin typeface="American Typewriter Light" panose="02090304020004020304" pitchFamily="18" charset="77"/>
              </a:rPr>
              <a:t>Third Person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99D18F-0491-4F4C-814F-C95D7C04825D}"/>
              </a:ext>
            </a:extLst>
          </p:cNvPr>
          <p:cNvSpPr txBox="1">
            <a:spLocks/>
          </p:cNvSpPr>
          <p:nvPr/>
        </p:nvSpPr>
        <p:spPr>
          <a:xfrm>
            <a:off x="6096000" y="2103120"/>
            <a:ext cx="559308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merican Typewriter Light" panose="02090304020004020304" pitchFamily="18" charset="77"/>
              </a:rPr>
              <a:t>Ordered sequentially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Beginning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Middle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End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F530-A522-7D4F-B9DB-ABFBEF446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800" dirty="0">
                <a:latin typeface="American Typewriter Light" panose="02090304020004020304" pitchFamily="18" charset="77"/>
              </a:rPr>
              <a:t>Characteristics of Fiction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99D18F-0491-4F4C-814F-C95D7C04825D}"/>
              </a:ext>
            </a:extLst>
          </p:cNvPr>
          <p:cNvSpPr txBox="1">
            <a:spLocks/>
          </p:cNvSpPr>
          <p:nvPr/>
        </p:nvSpPr>
        <p:spPr>
          <a:xfrm>
            <a:off x="1066800" y="2014193"/>
            <a:ext cx="10058400" cy="4061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>
                <a:latin typeface="American Typewriter Light" panose="02090304020004020304" pitchFamily="18" charset="77"/>
              </a:rPr>
              <a:t>Pacing</a:t>
            </a:r>
          </a:p>
          <a:p>
            <a:pPr lvl="2"/>
            <a:r>
              <a:rPr lang="en-US" sz="3800" dirty="0">
                <a:latin typeface="American Typewriter Light" panose="02090304020004020304" pitchFamily="18" charset="77"/>
              </a:rPr>
              <a:t>Action</a:t>
            </a:r>
          </a:p>
          <a:p>
            <a:pPr lvl="2"/>
            <a:r>
              <a:rPr lang="en-US" sz="3800" dirty="0">
                <a:latin typeface="American Typewriter Light" panose="02090304020004020304" pitchFamily="18" charset="77"/>
              </a:rPr>
              <a:t>Exposition</a:t>
            </a:r>
          </a:p>
          <a:p>
            <a:pPr lvl="2"/>
            <a:r>
              <a:rPr lang="en-US" sz="3800" dirty="0">
                <a:latin typeface="American Typewriter Light" panose="02090304020004020304" pitchFamily="18" charset="77"/>
              </a:rPr>
              <a:t>Cliffhanger</a:t>
            </a:r>
          </a:p>
          <a:p>
            <a:pPr lvl="2"/>
            <a:r>
              <a:rPr lang="en-US" sz="3800" dirty="0">
                <a:latin typeface="American Typewriter Light" panose="02090304020004020304" pitchFamily="18" charset="77"/>
              </a:rPr>
              <a:t>Dialogue</a:t>
            </a:r>
          </a:p>
        </p:txBody>
      </p:sp>
      <p:pic>
        <p:nvPicPr>
          <p:cNvPr id="12" name="Picture 11" descr="Snail PNG Transparent Images | PNG All">
            <a:extLst>
              <a:ext uri="{FF2B5EF4-FFF2-40B4-BE49-F238E27FC236}">
                <a16:creationId xmlns:a16="http://schemas.microsoft.com/office/drawing/2014/main" id="{7D5EBE63-A65F-7544-948A-FE7D83F1E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83200" y="3352800"/>
            <a:ext cx="5842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0154-6526-054D-83EE-D686BE13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800" dirty="0">
                <a:latin typeface="American Typewriter Light" panose="02090304020004020304" pitchFamily="18" charset="77"/>
              </a:rPr>
              <a:t>Characteristics of Fiction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5B590-73EB-9A45-8A3B-772ED3FBE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erican Typewriter Light" panose="02090304020004020304" pitchFamily="18" charset="77"/>
              </a:rPr>
              <a:t>Figurative Language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Purpose</a:t>
            </a:r>
          </a:p>
          <a:p>
            <a:pPr lvl="4"/>
            <a:r>
              <a:rPr lang="en-US" sz="3200" dirty="0">
                <a:latin typeface="American Typewriter Light" panose="02090304020004020304" pitchFamily="18" charset="77"/>
              </a:rPr>
              <a:t>More effective, persuasive, or impactful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Figures of Speech</a:t>
            </a:r>
          </a:p>
          <a:p>
            <a:pPr lvl="4"/>
            <a:r>
              <a:rPr lang="en-US" sz="3200" dirty="0">
                <a:latin typeface="American Typewriter Light" panose="02090304020004020304" pitchFamily="18" charset="77"/>
              </a:rPr>
              <a:t>Analogies</a:t>
            </a:r>
          </a:p>
          <a:p>
            <a:pPr lvl="4"/>
            <a:r>
              <a:rPr lang="en-US" sz="3200" dirty="0">
                <a:latin typeface="American Typewriter Light" panose="02090304020004020304" pitchFamily="18" charset="77"/>
              </a:rPr>
              <a:t>Similes</a:t>
            </a:r>
          </a:p>
          <a:p>
            <a:pPr lvl="4"/>
            <a:r>
              <a:rPr lang="en-US" sz="3200" dirty="0">
                <a:latin typeface="American Typewriter Light" panose="02090304020004020304" pitchFamily="18" charset="77"/>
              </a:rPr>
              <a:t>Metaphors</a:t>
            </a:r>
          </a:p>
          <a:p>
            <a:pPr lvl="2"/>
            <a:endParaRPr lang="en-US" sz="2800" dirty="0">
              <a:latin typeface="American Typewriter Light" panose="02090304020004020304" pitchFamily="18" charset="77"/>
            </a:endParaRPr>
          </a:p>
          <a:p>
            <a:endParaRPr lang="en-US" sz="3200" dirty="0">
              <a:latin typeface="American Typewriter Light" panose="02090304020004020304" pitchFamily="18" charset="77"/>
            </a:endParaRPr>
          </a:p>
          <a:p>
            <a:pPr lvl="2"/>
            <a:endParaRPr lang="en-US" sz="2800" dirty="0">
              <a:latin typeface="American Typewriter Light" panose="020903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91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0154-6526-054D-83EE-D686BE13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800" dirty="0">
                <a:latin typeface="American Typewriter Light" panose="02090304020004020304" pitchFamily="18" charset="77"/>
              </a:rPr>
              <a:t>Elements </a:t>
            </a:r>
            <a:r>
              <a:rPr lang="en-US" sz="5800">
                <a:latin typeface="American Typewriter Light" panose="02090304020004020304" pitchFamily="18" charset="77"/>
              </a:rPr>
              <a:t>of Plot in Fiction</a:t>
            </a:r>
            <a:endParaRPr lang="en-US" sz="5800" dirty="0">
              <a:latin typeface="American Typewriter Light" panose="02090304020004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5B590-73EB-9A45-8A3B-772ED3FBE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erican Typewriter Light" panose="02090304020004020304" pitchFamily="18" charset="77"/>
              </a:rPr>
              <a:t>Introduction/Exposition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Hook your audience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Establish characters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Set the scene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Background information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Introduce main conflict</a:t>
            </a:r>
          </a:p>
          <a:p>
            <a:pPr lvl="2"/>
            <a:endParaRPr lang="en-US" sz="2800" dirty="0">
              <a:latin typeface="American Typewriter Light" panose="02090304020004020304" pitchFamily="18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01415-A459-D443-BAC6-DE28D121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742" y="2333270"/>
            <a:ext cx="4628826" cy="34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0154-6526-054D-83EE-D686BE13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800" dirty="0">
                <a:latin typeface="American Typewriter Light" panose="02090304020004020304" pitchFamily="18" charset="77"/>
              </a:rPr>
              <a:t>Elements of Plot in Fiction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5B590-73EB-9A45-8A3B-772ED3FBE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64061"/>
            <a:ext cx="10058400" cy="393192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merican Typewriter Light" panose="02090304020004020304" pitchFamily="18" charset="77"/>
              </a:rPr>
              <a:t>Rising Action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Series of events that build up to the conflict</a:t>
            </a:r>
          </a:p>
          <a:p>
            <a:pPr lvl="4"/>
            <a:r>
              <a:rPr lang="en-US" sz="3200" dirty="0">
                <a:latin typeface="American Typewriter Light" panose="02090304020004020304" pitchFamily="18" charset="77"/>
              </a:rPr>
              <a:t>Suspense</a:t>
            </a:r>
          </a:p>
          <a:p>
            <a:pPr lvl="4"/>
            <a:r>
              <a:rPr lang="en-US" sz="3200" dirty="0">
                <a:latin typeface="American Typewriter Light" panose="02090304020004020304" pitchFamily="18" charset="77"/>
              </a:rPr>
              <a:t>Interest</a:t>
            </a:r>
          </a:p>
          <a:p>
            <a:pPr lvl="4"/>
            <a:r>
              <a:rPr lang="en-US" sz="3200" dirty="0">
                <a:latin typeface="American Typewriter Light" panose="02090304020004020304" pitchFamily="18" charset="77"/>
              </a:rPr>
              <a:t>Tension</a:t>
            </a:r>
          </a:p>
          <a:p>
            <a:pPr lvl="2"/>
            <a:r>
              <a:rPr lang="en-US" sz="3200" dirty="0">
                <a:latin typeface="American Typewriter Light" panose="02090304020004020304" pitchFamily="18" charset="77"/>
              </a:rPr>
              <a:t>Characters</a:t>
            </a:r>
          </a:p>
          <a:p>
            <a:pPr lvl="4"/>
            <a:r>
              <a:rPr lang="en-US" sz="3200" dirty="0">
                <a:latin typeface="American Typewriter Light" panose="02090304020004020304" pitchFamily="18" charset="77"/>
              </a:rPr>
              <a:t>Flaws</a:t>
            </a:r>
          </a:p>
          <a:p>
            <a:pPr lvl="4"/>
            <a:r>
              <a:rPr lang="en-US" sz="3200" dirty="0">
                <a:latin typeface="American Typewriter Light" panose="02090304020004020304" pitchFamily="18" charset="77"/>
              </a:rPr>
              <a:t>Decisions</a:t>
            </a:r>
          </a:p>
        </p:txBody>
      </p:sp>
    </p:spTree>
    <p:extLst>
      <p:ext uri="{BB962C8B-B14F-4D97-AF65-F5344CB8AC3E}">
        <p14:creationId xmlns:p14="http://schemas.microsoft.com/office/powerpoint/2010/main" val="23342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2B7D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238</Words>
  <Application>Microsoft Macintosh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American Typewriter Light</vt:lpstr>
      <vt:lpstr>Garamond</vt:lpstr>
      <vt:lpstr>Savon</vt:lpstr>
      <vt:lpstr>Fiction Writing</vt:lpstr>
      <vt:lpstr>Fiction Writing</vt:lpstr>
      <vt:lpstr>Importance of Fiction Writing Skills for Young Children</vt:lpstr>
      <vt:lpstr>Characteristics of Fiction</vt:lpstr>
      <vt:lpstr>Characteristics of Fiction</vt:lpstr>
      <vt:lpstr>Characteristics of Fiction</vt:lpstr>
      <vt:lpstr>Characteristics of Fiction</vt:lpstr>
      <vt:lpstr>Elements of Plot in Fiction</vt:lpstr>
      <vt:lpstr>Elements of Plot in Fiction</vt:lpstr>
      <vt:lpstr>Elements of Plot in Fiction</vt:lpstr>
      <vt:lpstr>Elements of Plot in Fiction</vt:lpstr>
      <vt:lpstr>Elements of Plot in Fiction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Writing</dc:title>
  <dc:creator>Bethany Schlesinger</dc:creator>
  <cp:lastModifiedBy>Bethany Schlesinger</cp:lastModifiedBy>
  <cp:revision>3</cp:revision>
  <dcterms:created xsi:type="dcterms:W3CDTF">2019-11-13T08:04:31Z</dcterms:created>
  <dcterms:modified xsi:type="dcterms:W3CDTF">2019-11-13T08:21:52Z</dcterms:modified>
</cp:coreProperties>
</file>