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208" y="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B6E5051-213A-4730-A2EC-6800AD69EBA6}" type="datetimeFigureOut">
              <a:rPr lang="en-US" smtClean="0"/>
              <a:t>4/20/21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C838FBE-0FEE-46DB-A6AA-48EAEF37331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6760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E5051-213A-4730-A2EC-6800AD69EBA6}" type="datetimeFigureOut">
              <a:rPr lang="en-US" smtClean="0"/>
              <a:t>4/20/21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38FBE-0FEE-46DB-A6AA-48EAEF373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058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E5051-213A-4730-A2EC-6800AD69EBA6}" type="datetimeFigureOut">
              <a:rPr lang="en-US" smtClean="0"/>
              <a:t>4/20/21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38FBE-0FEE-46DB-A6AA-48EAEF373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665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E5051-213A-4730-A2EC-6800AD69EBA6}" type="datetimeFigureOut">
              <a:rPr lang="en-US" smtClean="0"/>
              <a:t>4/20/21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38FBE-0FEE-46DB-A6AA-48EAEF373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580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E5051-213A-4730-A2EC-6800AD69EBA6}" type="datetimeFigureOut">
              <a:rPr lang="en-US" smtClean="0"/>
              <a:t>4/20/21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38FBE-0FEE-46DB-A6AA-48EAEF37331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317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E5051-213A-4730-A2EC-6800AD69EBA6}" type="datetimeFigureOut">
              <a:rPr lang="en-US" smtClean="0"/>
              <a:t>4/20/21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38FBE-0FEE-46DB-A6AA-48EAEF373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815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E5051-213A-4730-A2EC-6800AD69EBA6}" type="datetimeFigureOut">
              <a:rPr lang="en-US" smtClean="0"/>
              <a:t>4/20/21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38FBE-0FEE-46DB-A6AA-48EAEF373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984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E5051-213A-4730-A2EC-6800AD69EBA6}" type="datetimeFigureOut">
              <a:rPr lang="en-US" smtClean="0"/>
              <a:t>4/20/21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38FBE-0FEE-46DB-A6AA-48EAEF373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7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E5051-213A-4730-A2EC-6800AD69EBA6}" type="datetimeFigureOut">
              <a:rPr lang="en-US" smtClean="0"/>
              <a:t>4/20/21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38FBE-0FEE-46DB-A6AA-48EAEF373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169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E5051-213A-4730-A2EC-6800AD69EBA6}" type="datetimeFigureOut">
              <a:rPr lang="en-US" smtClean="0"/>
              <a:t>4/20/21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38FBE-0FEE-46DB-A6AA-48EAEF373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508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E5051-213A-4730-A2EC-6800AD69EBA6}" type="datetimeFigureOut">
              <a:rPr lang="en-US" smtClean="0"/>
              <a:t>4/20/21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38FBE-0FEE-46DB-A6AA-48EAEF373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768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1B6E5051-213A-4730-A2EC-6800AD69EBA6}" type="datetimeFigureOut">
              <a:rPr lang="en-US" smtClean="0"/>
              <a:t>4/20/21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FC838FBE-0FEE-46DB-A6AA-48EAEF373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197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ock-free.org/rip-smile-skull-bones-holiday-horror-terrible-terrible-halloween.html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yanyothernerd.com/2018/02/the-weekly-pop-moment-in-pop-culture.html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inematicrandomness.com/review-pet-sematary-2019/pet-sematary-poster/" TargetMode="Externa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pair-love-human-romance-happy-418697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ghheelsinthewilderness.com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id.wikipedia.org/wiki/The_Notebook_(novel)" TargetMode="Externa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thebluediamondgallery.com/b/biography.html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lexander_Hamilton_(book)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thechildrenswar.blogspot.com/2010/10/diary-of-young-girl-by-anne-frank.html" TargetMode="Externa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llpaperflare.com/search?wallpaper=dystopian&amp;page=2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Hunger_Games_(film)" TargetMode="External"/><Relationship Id="rId7" Type="http://schemas.openxmlformats.org/officeDocument/2006/relationships/hyperlink" Target="http://www.inliterature.net/food-reference-lists/2013/11/food-reference-list-for-divergent-by-veronica-roth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hyperlink" Target="http://www.thechildrensbookreview.com/weblog/2014/08/the-maze-runner-by-james-dashner-and-inside-the-maze-runner.html" TargetMode="Externa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cpedia.org/highway-signs/a/action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The_Jungle_Book_(1894)_cover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cw.mit.edu/courses/comparative-media-studies-writing/21w-758-genre-fiction-workshop-fantasy-fall-2016/lecture-notes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literature.net/food-reference-lists/2014/04/food-harry-potter-sorcerers-stone-philosophers-stone.htm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hu.wikipedia.org/wiki/%C3%96r%C3%B6ks%C3%A9g-ciklus" TargetMode="Externa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ordsideasandthings.blogspot.com/2013/08/the-terrible-and-terribly-important.html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llthetropes.org/wiki/The_Book_Thief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en.wikipedia.org/wiki/Where_the_Crawdads_Sing" TargetMode="Externa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37B5E-C3C1-48DC-9D9D-7D040A1A0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54522"/>
            <a:ext cx="9144000" cy="1655763"/>
          </a:xfrm>
        </p:spPr>
        <p:txBody>
          <a:bodyPr/>
          <a:lstStyle/>
          <a:p>
            <a:r>
              <a:rPr lang="en-US" dirty="0"/>
              <a:t>Genres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B060A6-8E02-40BF-A83A-3D6D259028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Anna Tomlinson </a:t>
            </a:r>
          </a:p>
        </p:txBody>
      </p:sp>
    </p:spTree>
    <p:extLst>
      <p:ext uri="{BB962C8B-B14F-4D97-AF65-F5344CB8AC3E}">
        <p14:creationId xmlns:p14="http://schemas.microsoft.com/office/powerpoint/2010/main" val="433102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81659A-44CD-4E25-A88C-DBDD448D718F}"/>
              </a:ext>
            </a:extLst>
          </p:cNvPr>
          <p:cNvSpPr txBox="1"/>
          <p:nvPr/>
        </p:nvSpPr>
        <p:spPr>
          <a:xfrm>
            <a:off x="484094" y="549408"/>
            <a:ext cx="323065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Horror: an intense feeling of fear, shock, or disgust. </a:t>
            </a:r>
          </a:p>
        </p:txBody>
      </p:sp>
      <p:pic>
        <p:nvPicPr>
          <p:cNvPr id="4" name="Picture 3" descr="A picture containing toy, doll, several&#10;&#10;Description automatically generated">
            <a:extLst>
              <a:ext uri="{FF2B5EF4-FFF2-40B4-BE49-F238E27FC236}">
                <a16:creationId xmlns:a16="http://schemas.microsoft.com/office/drawing/2014/main" id="{3FEB6447-452A-3649-BAAD-18022390BE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951581" y="614362"/>
            <a:ext cx="4572848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83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B221CDE-5758-4F8A-8E5E-597B1D5AC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1480FC-7901-40F2-8538-739D6CD4F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45BCBED-A6B8-49F8-966E-3424F39CB8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A75D33A-CC00-4254-8A44-4AF69E8DDE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225B8AB-EAE7-4629-86F7-9173CA9EA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078F46A-9CB7-480B-9BE9-1E7F546FD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45896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F0682E4-4E7D-45D1-B365-3123D862ACC0}"/>
              </a:ext>
            </a:extLst>
          </p:cNvPr>
          <p:cNvSpPr txBox="1"/>
          <p:nvPr/>
        </p:nvSpPr>
        <p:spPr>
          <a:xfrm>
            <a:off x="1109980" y="4206240"/>
            <a:ext cx="9966960" cy="1325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1" cap="all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Horror books: Pet Cemetery, It, and The Haunting of Hill House.   </a:t>
            </a:r>
          </a:p>
        </p:txBody>
      </p:sp>
      <p:pic>
        <p:nvPicPr>
          <p:cNvPr id="4" name="Picture 3" descr="A magazine cover with a person's face on it&#10;&#10;Description automatically generated with medium confidence">
            <a:extLst>
              <a:ext uri="{FF2B5EF4-FFF2-40B4-BE49-F238E27FC236}">
                <a16:creationId xmlns:a16="http://schemas.microsoft.com/office/drawing/2014/main" id="{4293CFE1-320C-0142-BCE8-FBA33A1997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2204" r="1" b="36944"/>
          <a:stretch/>
        </p:blipFill>
        <p:spPr>
          <a:xfrm>
            <a:off x="647022" y="597036"/>
            <a:ext cx="6484452" cy="3279644"/>
          </a:xfrm>
          <a:prstGeom prst="rect">
            <a:avLst/>
          </a:prstGeom>
        </p:spPr>
      </p:pic>
      <p:pic>
        <p:nvPicPr>
          <p:cNvPr id="7" name="Picture 6" descr="A picture containing text, black&#10;&#10;Description automatically generated">
            <a:extLst>
              <a:ext uri="{FF2B5EF4-FFF2-40B4-BE49-F238E27FC236}">
                <a16:creationId xmlns:a16="http://schemas.microsoft.com/office/drawing/2014/main" id="{B7BFD3CC-69DD-5D4B-9C45-174F16C9C2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27560" r="-1" b="19016"/>
          <a:stretch/>
        </p:blipFill>
        <p:spPr>
          <a:xfrm>
            <a:off x="7534655" y="741172"/>
            <a:ext cx="3928873" cy="327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17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797DA3-36F0-438B-A9F1-A94D2D9F14FB}"/>
              </a:ext>
            </a:extLst>
          </p:cNvPr>
          <p:cNvSpPr txBox="1"/>
          <p:nvPr/>
        </p:nvSpPr>
        <p:spPr>
          <a:xfrm>
            <a:off x="618565" y="564776"/>
            <a:ext cx="38105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Romance: a feeling of excitement and mystery associated with love. </a:t>
            </a:r>
          </a:p>
        </p:txBody>
      </p:sp>
      <p:pic>
        <p:nvPicPr>
          <p:cNvPr id="4" name="Picture 3" descr="A person and a child kissing on a beach at sunset&#10;&#10;Description automatically generated with low confidence">
            <a:extLst>
              <a:ext uri="{FF2B5EF4-FFF2-40B4-BE49-F238E27FC236}">
                <a16:creationId xmlns:a16="http://schemas.microsoft.com/office/drawing/2014/main" id="{32E32A86-3527-6A4B-B7B2-777197F3E0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177293" y="938272"/>
            <a:ext cx="6797094" cy="452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053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B71362F-6305-42A2-8633-285CE3813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1AB071-DCA2-42CD-9124-1185AB226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A1D328-F015-4260-AAAD-43EFD64B6016}"/>
              </a:ext>
            </a:extLst>
          </p:cNvPr>
          <p:cNvSpPr txBox="1"/>
          <p:nvPr/>
        </p:nvSpPr>
        <p:spPr>
          <a:xfrm>
            <a:off x="4441783" y="2057400"/>
            <a:ext cx="669306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r>
              <a:rPr lang="en-US" sz="6000" dirty="0">
                <a:solidFill>
                  <a:srgbClr val="FFFFFF"/>
                </a:solidFill>
              </a:rPr>
              <a:t>Romance Books: The Wedding Date, Pride and Prejudice, and The Notebook.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392547C-FF3C-4937-BC39-BDA087FC5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3840"/>
            <a:ext cx="1172464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F78E39C-4C90-437A-AC49-F4C5DD1480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3840"/>
            <a:ext cx="3647661" cy="63779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6CB6343D-AC3D-8A48-B981-2BB48134C7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96342" y="728472"/>
            <a:ext cx="1714271" cy="2539662"/>
          </a:xfrm>
          <a:prstGeom prst="rect">
            <a:avLst/>
          </a:prstGeom>
        </p:spPr>
      </p:pic>
      <p:pic>
        <p:nvPicPr>
          <p:cNvPr id="7" name="Picture 6" descr="A flock of birds flying over water&#10;&#10;Description automatically generated with medium confidence">
            <a:extLst>
              <a:ext uri="{FF2B5EF4-FFF2-40B4-BE49-F238E27FC236}">
                <a16:creationId xmlns:a16="http://schemas.microsoft.com/office/drawing/2014/main" id="{A5CA0D70-89D0-9841-A7A6-FE8E66CACA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212791" y="3589867"/>
            <a:ext cx="1681372" cy="254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198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0686DD-32AF-4ADE-9316-CF9B7BED8142}"/>
              </a:ext>
            </a:extLst>
          </p:cNvPr>
          <p:cNvSpPr txBox="1"/>
          <p:nvPr/>
        </p:nvSpPr>
        <p:spPr>
          <a:xfrm>
            <a:off x="741509" y="664669"/>
            <a:ext cx="527893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Biographies: an account of someone's life written by someone else.</a:t>
            </a:r>
          </a:p>
          <a:p>
            <a:r>
              <a:rPr lang="en-US" sz="4000" dirty="0"/>
              <a:t> Autobiographies:  an account of a person's life written by that person.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F8022D62-F997-914F-BCD3-027657FFA8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514975" y="1770645"/>
            <a:ext cx="6224056" cy="391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909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B71362F-6305-42A2-8633-285CE3813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033C54-130E-47B2-AED6-625156FBA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4242FE5-C72F-4A84-8716-823E31865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39" y="243840"/>
            <a:ext cx="7327423" cy="6377939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BD6235-46C2-494B-B0E8-C492DE35957C}"/>
              </a:ext>
            </a:extLst>
          </p:cNvPr>
          <p:cNvSpPr txBox="1"/>
          <p:nvPr/>
        </p:nvSpPr>
        <p:spPr>
          <a:xfrm>
            <a:off x="7888731" y="906657"/>
            <a:ext cx="3582416" cy="5189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</a:rPr>
              <a:t>Biographies books: Alexander Hamilton by Rob Chernow and </a:t>
            </a:r>
            <a:r>
              <a:rPr lang="en-US" sz="2800" dirty="0" err="1">
                <a:solidFill>
                  <a:schemeClr val="accent1"/>
                </a:solidFill>
              </a:rPr>
              <a:t>Churchhill</a:t>
            </a:r>
            <a:r>
              <a:rPr lang="en-US" sz="2800" dirty="0">
                <a:solidFill>
                  <a:schemeClr val="accent1"/>
                </a:solidFill>
              </a:rPr>
              <a:t>: A Life by Martin Gilbert </a:t>
            </a: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endParaRPr lang="en-US" sz="2800" dirty="0">
              <a:solidFill>
                <a:schemeClr val="accent1"/>
              </a:solidFill>
            </a:endParaRP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</a:rPr>
              <a:t>Autobiographies books: The Diary of Anne Frank and Malcolm X</a:t>
            </a:r>
            <a:r>
              <a:rPr lang="en-US" sz="1600" dirty="0">
                <a:solidFill>
                  <a:schemeClr val="accent1"/>
                </a:solidFill>
              </a:rPr>
              <a:t>.  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8CB9ED3-F084-4F4D-A18E-3FEB15201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9222938-EAF8-4DE0-8FA0-31B5109FC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0692" y="744223"/>
            <a:ext cx="3422042" cy="31686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F3BFF6EC-63FA-B546-89BF-2E7FC4D4F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87326" y="906656"/>
            <a:ext cx="1868773" cy="2843786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33B1F50-587A-4270-941C-3D03C3891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3075" y="744223"/>
            <a:ext cx="2790856" cy="206331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2310D42-418C-4ACE-BF95-D8FA7E02C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0692" y="4087904"/>
            <a:ext cx="3422042" cy="205228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5ABCF05-8734-4C35-8112-28A5AC3F9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3075" y="2971541"/>
            <a:ext cx="2790855" cy="31686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ook with a picture of a person's face on it&#10;&#10;Description automatically generated with low confidence">
            <a:extLst>
              <a:ext uri="{FF2B5EF4-FFF2-40B4-BE49-F238E27FC236}">
                <a16:creationId xmlns:a16="http://schemas.microsoft.com/office/drawing/2014/main" id="{C0A39844-031C-D342-812D-206FB90A8D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821276" y="3133975"/>
            <a:ext cx="1724044" cy="284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112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E0640F-434F-40A4-AAA2-8DAB04C76F88}"/>
              </a:ext>
            </a:extLst>
          </p:cNvPr>
          <p:cNvSpPr txBox="1"/>
          <p:nvPr/>
        </p:nvSpPr>
        <p:spPr>
          <a:xfrm>
            <a:off x="602615" y="885825"/>
            <a:ext cx="305035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Dystopian: relating to or denoting an imagined state or society where there is great suffering or injustice. </a:t>
            </a:r>
          </a:p>
        </p:txBody>
      </p:sp>
      <p:pic>
        <p:nvPicPr>
          <p:cNvPr id="4" name="Picture 3" descr="A picture containing factory, building, outdoor, several&#10;&#10;Description automatically generated">
            <a:extLst>
              <a:ext uri="{FF2B5EF4-FFF2-40B4-BE49-F238E27FC236}">
                <a16:creationId xmlns:a16="http://schemas.microsoft.com/office/drawing/2014/main" id="{23236D4B-2A4D-6E47-B412-736AA4E653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-445" b="445"/>
          <a:stretch/>
        </p:blipFill>
        <p:spPr>
          <a:xfrm>
            <a:off x="3971925" y="885825"/>
            <a:ext cx="7617460" cy="476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024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0C4F1C3-3ADD-491F-8C66-57912A2421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E8DBDA3-652C-4F87-B53B-7F73AC8F4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12191999" cy="685799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187232-3845-418F-A17C-C138F01D9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55058" cy="6858000"/>
          </a:xfrm>
          <a:prstGeom prst="rect">
            <a:avLst/>
          </a:prstGeom>
          <a:solidFill>
            <a:schemeClr val="accent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A07887-829B-4843-B8F6-6BA9AC7F22F0}"/>
              </a:ext>
            </a:extLst>
          </p:cNvPr>
          <p:cNvSpPr txBox="1"/>
          <p:nvPr/>
        </p:nvSpPr>
        <p:spPr>
          <a:xfrm>
            <a:off x="231140" y="236221"/>
            <a:ext cx="3597910" cy="5559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r>
              <a:rPr lang="en-US" sz="4000" dirty="0"/>
              <a:t>Dystopian Books: Maze Runner, The Hunger Games, and Divergent.  </a:t>
            </a:r>
          </a:p>
        </p:txBody>
      </p:sp>
      <p:pic>
        <p:nvPicPr>
          <p:cNvPr id="8" name="Picture 7" descr="A picture containing text, plastic&#10;&#10;Description automatically generated">
            <a:extLst>
              <a:ext uri="{FF2B5EF4-FFF2-40B4-BE49-F238E27FC236}">
                <a16:creationId xmlns:a16="http://schemas.microsoft.com/office/drawing/2014/main" id="{C8FA8F13-3606-B042-A5FA-FC9A30CCAC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260004" y="236221"/>
            <a:ext cx="7165234" cy="3176587"/>
          </a:xfrm>
          <a:prstGeom prst="rect">
            <a:avLst/>
          </a:prstGeom>
        </p:spPr>
      </p:pic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F55F92B1-B7C7-9441-9F91-FEADD76AD5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140329" y="3009857"/>
            <a:ext cx="2286465" cy="3446932"/>
          </a:xfrm>
          <a:prstGeom prst="rect">
            <a:avLst/>
          </a:prstGeom>
        </p:spPr>
      </p:pic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8C3023E4-0165-3042-8242-CD166DD2A4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260004" y="3359726"/>
            <a:ext cx="4881880" cy="305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490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66A100-BA24-4227-979C-8C9F87A4E79D}"/>
              </a:ext>
            </a:extLst>
          </p:cNvPr>
          <p:cNvSpPr txBox="1"/>
          <p:nvPr/>
        </p:nvSpPr>
        <p:spPr>
          <a:xfrm>
            <a:off x="589990" y="537282"/>
            <a:ext cx="47392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Action and Adventure: featuring characters involved in exciting and usually dangerous activities and adventures  </a:t>
            </a:r>
          </a:p>
        </p:txBody>
      </p:sp>
      <p:pic>
        <p:nvPicPr>
          <p:cNvPr id="5" name="Picture 4" descr="A picture containing text, sky, outdoor, sign&#10;&#10;Description automatically generated">
            <a:extLst>
              <a:ext uri="{FF2B5EF4-FFF2-40B4-BE49-F238E27FC236}">
                <a16:creationId xmlns:a16="http://schemas.microsoft.com/office/drawing/2014/main" id="{AC1889D1-C5B1-A24A-A074-258832141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513861" y="1402154"/>
            <a:ext cx="6088149" cy="405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421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09C0BCD-BEE9-423F-A51C-BCCD8E5EA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DC42C2-6B58-404C-B339-2C72808A5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14B07CF4-6595-A14B-B357-169503F12B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0734" r="6399" b="1"/>
          <a:stretch/>
        </p:blipFill>
        <p:spPr>
          <a:xfrm>
            <a:off x="232861" y="243840"/>
            <a:ext cx="3646837" cy="63779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B9940B-A1D5-4EC4-BB46-3D6FBA30AD4F}"/>
              </a:ext>
            </a:extLst>
          </p:cNvPr>
          <p:cNvSpPr txBox="1"/>
          <p:nvPr/>
        </p:nvSpPr>
        <p:spPr>
          <a:xfrm>
            <a:off x="4441783" y="2057400"/>
            <a:ext cx="669306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r>
              <a:rPr lang="en-US" sz="5400" dirty="0">
                <a:solidFill>
                  <a:srgbClr val="FFFFFF"/>
                </a:solidFill>
              </a:rPr>
              <a:t>Action and Adventure books: Journey to the Center of the Earth, Hatchet, and The Jungle Book.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CF82941-5589-49BF-B6B1-76122B2D0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3840"/>
            <a:ext cx="1172464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07741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566C66-575F-47A2-9950-F9449A44E615}"/>
              </a:ext>
            </a:extLst>
          </p:cNvPr>
          <p:cNvSpPr txBox="1"/>
          <p:nvPr/>
        </p:nvSpPr>
        <p:spPr>
          <a:xfrm>
            <a:off x="344461" y="665749"/>
            <a:ext cx="3657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Fantasy: he faculty or activity of imagining things, especially things that are impossible or improbable. </a:t>
            </a:r>
          </a:p>
        </p:txBody>
      </p:sp>
      <p:pic>
        <p:nvPicPr>
          <p:cNvPr id="4" name="Picture 3" descr="A picture containing tree, outdoor, nature&#10;&#10;Description automatically generated">
            <a:extLst>
              <a:ext uri="{FF2B5EF4-FFF2-40B4-BE49-F238E27FC236}">
                <a16:creationId xmlns:a16="http://schemas.microsoft.com/office/drawing/2014/main" id="{B85F915C-31FB-4643-A029-AB0D5A63A4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14875" y="923925"/>
            <a:ext cx="5992813" cy="479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928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B71362F-6305-42A2-8633-285CE3813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033C54-130E-47B2-AED6-625156FBA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4242FE5-C72F-4A84-8716-823E31865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39" y="243840"/>
            <a:ext cx="7327423" cy="6377939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61CF78-01C2-4F0F-8C21-3D8CB44833D2}"/>
              </a:ext>
            </a:extLst>
          </p:cNvPr>
          <p:cNvSpPr txBox="1"/>
          <p:nvPr/>
        </p:nvSpPr>
        <p:spPr>
          <a:xfrm>
            <a:off x="7888731" y="2057400"/>
            <a:ext cx="3582416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r>
              <a:rPr lang="en-US" sz="4400" dirty="0">
                <a:solidFill>
                  <a:schemeClr val="accent1"/>
                </a:solidFill>
              </a:rPr>
              <a:t>Fantasy Books: Harry Potter, Lord of the Rings, and Eragon.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8CB9ED3-F084-4F4D-A18E-3FEB15201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9222938-EAF8-4DE0-8FA0-31B5109FC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0692" y="744223"/>
            <a:ext cx="3422042" cy="31686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text, painted&#10;&#10;Description automatically generated">
            <a:extLst>
              <a:ext uri="{FF2B5EF4-FFF2-40B4-BE49-F238E27FC236}">
                <a16:creationId xmlns:a16="http://schemas.microsoft.com/office/drawing/2014/main" id="{95D4E92A-7107-0E4A-B049-7E7218C96E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37052" y="906656"/>
            <a:ext cx="1969321" cy="2843786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33B1F50-587A-4270-941C-3D03C3891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3075" y="744223"/>
            <a:ext cx="2790856" cy="206331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2310D42-418C-4ACE-BF95-D8FA7E02C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0692" y="4087904"/>
            <a:ext cx="3422042" cy="205228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5ABCF05-8734-4C35-8112-28A5AC3F9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3075" y="2971541"/>
            <a:ext cx="2790855" cy="31686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4D79FF34-B618-6649-B3E9-158EE3E8BB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751959" y="3133975"/>
            <a:ext cx="1862678" cy="284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694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F2C840-87F1-4789-BD1F-C88314C1BAD7}"/>
              </a:ext>
            </a:extLst>
          </p:cNvPr>
          <p:cNvSpPr txBox="1"/>
          <p:nvPr/>
        </p:nvSpPr>
        <p:spPr>
          <a:xfrm>
            <a:off x="591671" y="653143"/>
            <a:ext cx="440295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Historical Fiction: genre in which the plot takes place in a setting located in the past. </a:t>
            </a:r>
          </a:p>
        </p:txBody>
      </p:sp>
      <p:pic>
        <p:nvPicPr>
          <p:cNvPr id="4" name="Picture 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9AF5DE59-A714-0E42-90F4-B8E64E5BD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05425" y="645351"/>
            <a:ext cx="5367338" cy="536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104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2">
            <a:extLst>
              <a:ext uri="{FF2B5EF4-FFF2-40B4-BE49-F238E27FC236}">
                <a16:creationId xmlns:a16="http://schemas.microsoft.com/office/drawing/2014/main" id="{FB71362F-6305-42A2-8633-285CE3813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14">
            <a:extLst>
              <a:ext uri="{FF2B5EF4-FFF2-40B4-BE49-F238E27FC236}">
                <a16:creationId xmlns:a16="http://schemas.microsoft.com/office/drawing/2014/main" id="{041AB071-DCA2-42CD-9124-1185AB226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8E8FDC-C104-4204-A0D5-C5A2C4C60DF5}"/>
              </a:ext>
            </a:extLst>
          </p:cNvPr>
          <p:cNvSpPr txBox="1"/>
          <p:nvPr/>
        </p:nvSpPr>
        <p:spPr>
          <a:xfrm>
            <a:off x="4353040" y="1570567"/>
            <a:ext cx="669306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r>
              <a:rPr lang="en-US" sz="4800" dirty="0">
                <a:solidFill>
                  <a:srgbClr val="FFFFFF"/>
                </a:solidFill>
              </a:rPr>
              <a:t>Historical Fiction books: My Lady Jane, Where the Crawdads Sing, and The Book Thief.  </a:t>
            </a:r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0392547C-FF3C-4937-BC39-BDA087FC5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3840"/>
            <a:ext cx="1172464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Rectangle 18">
            <a:extLst>
              <a:ext uri="{FF2B5EF4-FFF2-40B4-BE49-F238E27FC236}">
                <a16:creationId xmlns:a16="http://schemas.microsoft.com/office/drawing/2014/main" id="{EF78E39C-4C90-437A-AC49-F4C5DD1480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3840"/>
            <a:ext cx="3647661" cy="63779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AA832DB0-09A1-CE4C-89CC-66F898685F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45899" y="728472"/>
            <a:ext cx="1815157" cy="2539662"/>
          </a:xfrm>
          <a:prstGeom prst="rect">
            <a:avLst/>
          </a:prstGeom>
        </p:spPr>
      </p:pic>
      <p:pic>
        <p:nvPicPr>
          <p:cNvPr id="7" name="Picture 6" descr="A picture containing text, nature, cloud&#10;&#10;Description automatically generated">
            <a:extLst>
              <a:ext uri="{FF2B5EF4-FFF2-40B4-BE49-F238E27FC236}">
                <a16:creationId xmlns:a16="http://schemas.microsoft.com/office/drawing/2014/main" id="{CA8B9702-BC84-6D4A-A397-7296590CE9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206949" y="3589867"/>
            <a:ext cx="1693056" cy="25472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E29BE07-8716-9442-BC02-33F8104A1E08}"/>
              </a:ext>
            </a:extLst>
          </p:cNvPr>
          <p:cNvSpPr txBox="1"/>
          <p:nvPr/>
        </p:nvSpPr>
        <p:spPr>
          <a:xfrm>
            <a:off x="9824044" y="6657945"/>
            <a:ext cx="236795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s://en.wikipedia.org/wiki/Where_the_Crawdads_Si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815042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69</TotalTime>
  <Words>258</Words>
  <Application>Microsoft Macintosh PowerPoint</Application>
  <PresentationFormat>Widescreen</PresentationFormat>
  <Paragraphs>20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Corbel</vt:lpstr>
      <vt:lpstr>Basis</vt:lpstr>
      <vt:lpstr>Genres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Genres </dc:title>
  <dc:creator>Anna.Tomlinso</dc:creator>
  <cp:lastModifiedBy>Phillips Abby</cp:lastModifiedBy>
  <cp:revision>6</cp:revision>
  <dcterms:created xsi:type="dcterms:W3CDTF">2021-04-14T19:58:49Z</dcterms:created>
  <dcterms:modified xsi:type="dcterms:W3CDTF">2021-04-21T03:51:17Z</dcterms:modified>
</cp:coreProperties>
</file>